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3"/>
  </p:notesMasterIdLst>
  <p:sldIdLst>
    <p:sldId id="259" r:id="rId2"/>
    <p:sldId id="275" r:id="rId3"/>
    <p:sldId id="288" r:id="rId4"/>
    <p:sldId id="291" r:id="rId5"/>
    <p:sldId id="321" r:id="rId6"/>
    <p:sldId id="278" r:id="rId7"/>
    <p:sldId id="293" r:id="rId8"/>
    <p:sldId id="290" r:id="rId9"/>
    <p:sldId id="294" r:id="rId10"/>
    <p:sldId id="292" r:id="rId11"/>
    <p:sldId id="296" r:id="rId12"/>
    <p:sldId id="298" r:id="rId13"/>
    <p:sldId id="323" r:id="rId14"/>
    <p:sldId id="322" r:id="rId15"/>
    <p:sldId id="276" r:id="rId16"/>
    <p:sldId id="262" r:id="rId17"/>
    <p:sldId id="327" r:id="rId18"/>
    <p:sldId id="300" r:id="rId19"/>
    <p:sldId id="301" r:id="rId20"/>
    <p:sldId id="303" r:id="rId21"/>
    <p:sldId id="304" r:id="rId22"/>
    <p:sldId id="305" r:id="rId23"/>
    <p:sldId id="311" r:id="rId24"/>
    <p:sldId id="306" r:id="rId25"/>
    <p:sldId id="314" r:id="rId26"/>
    <p:sldId id="312" r:id="rId27"/>
    <p:sldId id="313" r:id="rId28"/>
    <p:sldId id="307" r:id="rId29"/>
    <p:sldId id="308" r:id="rId30"/>
    <p:sldId id="319" r:id="rId31"/>
    <p:sldId id="315" r:id="rId32"/>
    <p:sldId id="316" r:id="rId33"/>
    <p:sldId id="318" r:id="rId34"/>
    <p:sldId id="320" r:id="rId35"/>
    <p:sldId id="289" r:id="rId36"/>
    <p:sldId id="264" r:id="rId37"/>
    <p:sldId id="325" r:id="rId38"/>
    <p:sldId id="324" r:id="rId39"/>
    <p:sldId id="265" r:id="rId40"/>
    <p:sldId id="280" r:id="rId41"/>
    <p:sldId id="260" r:id="rId42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oh Hyukhun" initials="KH" lastIdx="1" clrIdx="0">
    <p:extLst>
      <p:ext uri="{19B8F6BF-5375-455C-9EA6-DF929625EA0E}">
        <p15:presenceInfo xmlns:p15="http://schemas.microsoft.com/office/powerpoint/2012/main" userId="8c7bde376e446bc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767B"/>
    <a:srgbClr val="797DE8"/>
    <a:srgbClr val="FC9598"/>
    <a:srgbClr val="FFD8D9"/>
    <a:srgbClr val="F7F7F7"/>
    <a:srgbClr val="AD8BE1"/>
    <a:srgbClr val="E29FBE"/>
    <a:srgbClr val="AFD7D9"/>
    <a:srgbClr val="D8C9C6"/>
    <a:srgbClr val="F8AD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822" autoAdjust="0"/>
    <p:restoredTop sz="96338" autoAdjust="0"/>
  </p:normalViewPr>
  <p:slideViewPr>
    <p:cSldViewPr snapToGrid="0" showGuides="1">
      <p:cViewPr varScale="1">
        <p:scale>
          <a:sx n="133" d="100"/>
          <a:sy n="133" d="100"/>
        </p:scale>
        <p:origin x="1096" y="2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jpeg>
</file>

<file path=ppt/media/image30.jpg>
</file>

<file path=ppt/media/image31.png>
</file>

<file path=ppt/media/image32.jpeg>
</file>

<file path=ppt/media/image33.jpg>
</file>

<file path=ppt/media/image34.png>
</file>

<file path=ppt/media/image35.svg>
</file>

<file path=ppt/media/image36.png>
</file>

<file path=ppt/media/image37.svg>
</file>

<file path=ppt/media/image38.png>
</file>

<file path=ppt/media/image39.svg>
</file>

<file path=ppt/media/image4.png>
</file>

<file path=ppt/media/image40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FC23FD-FF95-4FE8-9DA9-9AE1811ACB0F}" type="datetimeFigureOut">
              <a:rPr lang="ko-KR" altLang="en-US" smtClean="0"/>
              <a:t>2021. 7. 19.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A459D8-7379-4AED-929C-7420FC4844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12330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A459D8-7379-4AED-929C-7420FC484405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87666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  <a:p>
            <a:r>
              <a:rPr lang="en-US" altLang="ko-KR" dirty="0"/>
              <a:t>1. </a:t>
            </a:r>
          </a:p>
          <a:p>
            <a:r>
              <a:rPr lang="en-US" altLang="ko-KR" dirty="0" err="1"/>
              <a:t>init_sh</a:t>
            </a:r>
            <a:r>
              <a:rPr lang="ko-KR" altLang="en-US" dirty="0"/>
              <a:t>에서 필요한 패키지를 다운</a:t>
            </a:r>
          </a:p>
          <a:p>
            <a:r>
              <a:rPr lang="en-US" altLang="ko-KR" dirty="0"/>
              <a:t>config</a:t>
            </a:r>
            <a:r>
              <a:rPr lang="ko-KR" altLang="en-US" dirty="0"/>
              <a:t>에서 각종 변수들 명세</a:t>
            </a:r>
          </a:p>
          <a:p>
            <a:endParaRPr lang="ko-KR" altLang="en-US" dirty="0"/>
          </a:p>
          <a:p>
            <a:r>
              <a:rPr lang="en-US" altLang="ko-KR" dirty="0"/>
              <a:t>continue : </a:t>
            </a:r>
            <a:r>
              <a:rPr lang="ko-KR" altLang="en-US" dirty="0"/>
              <a:t>프로세스 조회 후 </a:t>
            </a:r>
            <a:r>
              <a:rPr lang="en-US" altLang="ko-KR" dirty="0"/>
              <a:t>app.py </a:t>
            </a:r>
            <a:r>
              <a:rPr lang="ko-KR" altLang="en-US" dirty="0"/>
              <a:t>있는 지 확인</a:t>
            </a:r>
          </a:p>
          <a:p>
            <a:r>
              <a:rPr lang="en-US" altLang="ko-KR" dirty="0"/>
              <a:t>app : </a:t>
            </a:r>
            <a:r>
              <a:rPr lang="ko-KR" altLang="en-US" dirty="0"/>
              <a:t>각종 </a:t>
            </a:r>
            <a:r>
              <a:rPr lang="en-US" altLang="ko-KR" dirty="0" err="1"/>
              <a:t>url</a:t>
            </a:r>
            <a:r>
              <a:rPr lang="ko-KR" altLang="en-US" dirty="0"/>
              <a:t>을 </a:t>
            </a:r>
            <a:r>
              <a:rPr lang="en-US" altLang="ko-KR" dirty="0" err="1"/>
              <a:t>register_blueprint</a:t>
            </a:r>
            <a:r>
              <a:rPr lang="en-US" altLang="ko-KR" dirty="0"/>
              <a:t> </a:t>
            </a:r>
            <a:r>
              <a:rPr lang="ko-KR" altLang="en-US" dirty="0"/>
              <a:t>걸고</a:t>
            </a:r>
            <a:r>
              <a:rPr lang="en-US" altLang="ko-KR" dirty="0"/>
              <a:t>, </a:t>
            </a:r>
            <a:r>
              <a:rPr lang="ko-KR" altLang="en-US" dirty="0"/>
              <a:t>실행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A459D8-7379-4AED-929C-7420FC484405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18603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  <a:p>
            <a:r>
              <a:rPr lang="fr-FR" altLang="ko-KR" dirty="0"/>
              <a:t>home.html : id</a:t>
            </a:r>
            <a:r>
              <a:rPr lang="ko-KR" altLang="en-US" dirty="0"/>
              <a:t>가 있어야 </a:t>
            </a:r>
            <a:r>
              <a:rPr lang="ko-KR" altLang="en-US" dirty="0" err="1"/>
              <a:t>학습창</a:t>
            </a:r>
            <a:r>
              <a:rPr lang="ko-KR" altLang="en-US" dirty="0"/>
              <a:t> 생성</a:t>
            </a:r>
          </a:p>
          <a:p>
            <a:endParaRPr lang="ko-KR" altLang="en-US" dirty="0"/>
          </a:p>
          <a:p>
            <a:r>
              <a:rPr lang="fr-FR" altLang="ko-KR" dirty="0" err="1"/>
              <a:t>home.__init</a:t>
            </a:r>
            <a:r>
              <a:rPr lang="fr-FR" altLang="ko-KR" dirty="0"/>
              <a:t>__ : home </a:t>
            </a:r>
            <a:r>
              <a:rPr lang="ko-KR" altLang="en-US" dirty="0"/>
              <a:t>함수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A459D8-7379-4AED-929C-7420FC484405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2719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 err="1"/>
              <a:t>완료시</a:t>
            </a:r>
            <a:r>
              <a:rPr lang="ko-KR" altLang="en-US" dirty="0"/>
              <a:t> 유저 스페이스 생성</a:t>
            </a:r>
            <a:endParaRPr lang="en-US" altLang="ko-KR" dirty="0"/>
          </a:p>
          <a:p>
            <a:r>
              <a:rPr lang="en-US" altLang="ko-KR" dirty="0"/>
              <a:t>register.html : </a:t>
            </a:r>
            <a:r>
              <a:rPr lang="ko-KR" altLang="en-US" dirty="0"/>
              <a:t>이름 </a:t>
            </a:r>
            <a:r>
              <a:rPr lang="en-US" altLang="ko-KR" dirty="0"/>
              <a:t>id</a:t>
            </a:r>
            <a:r>
              <a:rPr lang="ko-KR" altLang="en-US" dirty="0"/>
              <a:t>를 </a:t>
            </a:r>
            <a:r>
              <a:rPr lang="ko-KR" altLang="en-US" dirty="0" err="1"/>
              <a:t>입력받아</a:t>
            </a:r>
            <a:r>
              <a:rPr lang="ko-KR" altLang="en-US" dirty="0"/>
              <a:t> </a:t>
            </a:r>
            <a:r>
              <a:rPr lang="en-US" altLang="ko-KR" dirty="0"/>
              <a:t>register</a:t>
            </a:r>
            <a:r>
              <a:rPr lang="ko-KR" altLang="en-US" dirty="0"/>
              <a:t>로 넘겨줌</a:t>
            </a:r>
          </a:p>
          <a:p>
            <a:endParaRPr lang="ko-KR" altLang="en-US" dirty="0"/>
          </a:p>
          <a:p>
            <a:r>
              <a:rPr lang="en-US" altLang="ko-KR" dirty="0"/>
              <a:t>home.__</a:t>
            </a:r>
            <a:r>
              <a:rPr lang="en-US" altLang="ko-KR" dirty="0" err="1"/>
              <a:t>init</a:t>
            </a:r>
            <a:r>
              <a:rPr lang="en-US" altLang="ko-KR" dirty="0"/>
              <a:t>__ : register</a:t>
            </a:r>
            <a:r>
              <a:rPr lang="ko-KR" altLang="en-US" dirty="0"/>
              <a:t>가 조건 확인 후 등록 후 로그인 창으로 이동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 err="1"/>
              <a:t>Home_utils</a:t>
            </a:r>
            <a:r>
              <a:rPr lang="ko-KR" altLang="en-US" dirty="0"/>
              <a:t>에서 </a:t>
            </a:r>
            <a:r>
              <a:rPr lang="en-US" altLang="ko-KR" dirty="0"/>
              <a:t>make directory</a:t>
            </a:r>
            <a:r>
              <a:rPr lang="ko-KR" altLang="en-US" dirty="0"/>
              <a:t>함수 사용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A459D8-7379-4AED-929C-7420FC484405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18929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Login.html : </a:t>
            </a:r>
            <a:r>
              <a:rPr lang="ko-KR" altLang="en-US" dirty="0"/>
              <a:t>로그인 입력 받고 </a:t>
            </a:r>
            <a:r>
              <a:rPr lang="en-US" altLang="ko-KR" dirty="0"/>
              <a:t>submit</a:t>
            </a:r>
          </a:p>
          <a:p>
            <a:r>
              <a:rPr lang="ko-KR" altLang="en-US" dirty="0"/>
              <a:t>아이디 입력 후 </a:t>
            </a:r>
            <a:r>
              <a:rPr lang="en-US" altLang="ko-KR" dirty="0"/>
              <a:t>login</a:t>
            </a:r>
          </a:p>
          <a:p>
            <a:r>
              <a:rPr lang="ko-KR" altLang="en-US" dirty="0"/>
              <a:t>아이디 없으면 </a:t>
            </a:r>
            <a:r>
              <a:rPr lang="en-US" altLang="ko-KR" dirty="0"/>
              <a:t>no id </a:t>
            </a:r>
            <a:r>
              <a:rPr lang="ko-KR" altLang="en-US" dirty="0"/>
              <a:t>출력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A459D8-7379-4AED-929C-7420FC484405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9010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Api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en-US" altLang="ko-KR" dirty="0" err="1"/>
              <a:t>popupopen</a:t>
            </a:r>
            <a:r>
              <a:rPr lang="en-US" altLang="ko-KR" dirty="0"/>
              <a:t> event -&gt; load glob.html</a:t>
            </a:r>
          </a:p>
          <a:p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Glob : </a:t>
            </a:r>
            <a:r>
              <a:rPr lang="ko-KR" altLang="en-US" dirty="0"/>
              <a:t>업로드 삭제 기능을 요청하면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App</a:t>
            </a:r>
            <a:r>
              <a:rPr lang="ko-KR" altLang="en-US" dirty="0"/>
              <a:t>에서</a:t>
            </a:r>
            <a:r>
              <a:rPr lang="en-US" altLang="ko-KR" dirty="0"/>
              <a:t> </a:t>
            </a:r>
            <a:r>
              <a:rPr lang="en-US" altLang="ko-KR" dirty="0" err="1"/>
              <a:t>datafile_upload</a:t>
            </a:r>
            <a:r>
              <a:rPr lang="en-US" altLang="ko-KR" dirty="0"/>
              <a:t> and datafile delete</a:t>
            </a:r>
            <a:r>
              <a:rPr lang="ko-KR" altLang="en-US" dirty="0"/>
              <a:t>를 통해  처리한다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모든 데이터들은 </a:t>
            </a:r>
            <a:r>
              <a:rPr lang="en-US" altLang="ko-KR" dirty="0"/>
              <a:t>user space</a:t>
            </a:r>
            <a:r>
              <a:rPr lang="ko-KR" altLang="en-US" dirty="0"/>
              <a:t>에 존재한다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A459D8-7379-4AED-929C-7420FC484405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94206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App</a:t>
            </a:r>
            <a:r>
              <a:rPr lang="ko-KR" altLang="en-US" dirty="0"/>
              <a:t>에서 로컬 디렉토리 검색 후 </a:t>
            </a:r>
            <a:r>
              <a:rPr lang="en-US" altLang="ko-KR" dirty="0" err="1"/>
              <a:t>csv_data_list</a:t>
            </a:r>
            <a:r>
              <a:rPr lang="ko-KR" altLang="en-US" dirty="0" err="1"/>
              <a:t>를</a:t>
            </a:r>
            <a:r>
              <a:rPr lang="ko-KR" altLang="en-US" dirty="0"/>
              <a:t> 넘겨준다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App</a:t>
            </a:r>
            <a:r>
              <a:rPr lang="ko-KR" altLang="en-US" dirty="0"/>
              <a:t>에서 데이터베이스 검색 후 </a:t>
            </a:r>
            <a:r>
              <a:rPr lang="en-US" altLang="ko-KR" dirty="0" err="1"/>
              <a:t>view_list</a:t>
            </a:r>
            <a:r>
              <a:rPr lang="ko-KR" altLang="en-US" dirty="0" err="1"/>
              <a:t>를</a:t>
            </a:r>
            <a:r>
              <a:rPr lang="ko-KR" altLang="en-US" dirty="0"/>
              <a:t> 넘겨준다</a:t>
            </a:r>
            <a:r>
              <a:rPr lang="en-US" altLang="ko-KR" dirty="0"/>
              <a:t>.</a:t>
            </a:r>
          </a:p>
          <a:p>
            <a:r>
              <a:rPr lang="en-US" altLang="ko-KR" dirty="0" err="1"/>
              <a:t>Api</a:t>
            </a:r>
            <a:r>
              <a:rPr lang="ko-KR" altLang="en-US" dirty="0"/>
              <a:t>에서 </a:t>
            </a:r>
            <a:r>
              <a:rPr lang="en-US" altLang="ko-KR" dirty="0"/>
              <a:t>csv/view </a:t>
            </a:r>
            <a:r>
              <a:rPr lang="ko-KR" altLang="en-US" dirty="0"/>
              <a:t>리스트로 </a:t>
            </a:r>
            <a:r>
              <a:rPr lang="en-US" altLang="ko-KR" dirty="0"/>
              <a:t>html</a:t>
            </a:r>
            <a:r>
              <a:rPr lang="ko-KR" altLang="en-US" dirty="0"/>
              <a:t>을 자동 생성한다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 err="1"/>
              <a:t>Api</a:t>
            </a:r>
            <a:r>
              <a:rPr lang="ko-KR" altLang="en-US" dirty="0"/>
              <a:t>에서 </a:t>
            </a:r>
            <a:r>
              <a:rPr lang="en-US" altLang="ko-KR" dirty="0" err="1"/>
              <a:t>redis_load</a:t>
            </a:r>
            <a:r>
              <a:rPr lang="en-US" altLang="ko-KR" dirty="0"/>
              <a:t>()</a:t>
            </a:r>
            <a:r>
              <a:rPr lang="ko-KR" altLang="en-US" dirty="0"/>
              <a:t> 함수를 호출하여 </a:t>
            </a:r>
            <a:r>
              <a:rPr lang="en-US" altLang="ko-KR" dirty="0" err="1"/>
              <a:t>redis</a:t>
            </a:r>
            <a:r>
              <a:rPr lang="ko-KR" altLang="en-US" dirty="0"/>
              <a:t>에서 데이터 조회 후 </a:t>
            </a:r>
            <a:r>
              <a:rPr lang="en-US" altLang="ko-KR" dirty="0"/>
              <a:t>html</a:t>
            </a:r>
            <a:r>
              <a:rPr lang="ko-KR" altLang="en-US" dirty="0"/>
              <a:t>을 추가한다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기본적으로 </a:t>
            </a:r>
            <a:r>
              <a:rPr lang="en-US" altLang="ko-KR" dirty="0" err="1"/>
              <a:t>redis</a:t>
            </a:r>
            <a:r>
              <a:rPr lang="ko-KR" altLang="en-US" dirty="0"/>
              <a:t>에서 필요한 파일들을 불러서 그것으로 가공해라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	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A459D8-7379-4AED-929C-7420FC484405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95121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Successive_excel</a:t>
            </a:r>
            <a:r>
              <a:rPr lang="ko-KR" altLang="en-US" dirty="0"/>
              <a:t>에서 </a:t>
            </a:r>
            <a:r>
              <a:rPr lang="en-US" altLang="ko-KR" dirty="0" err="1"/>
              <a:t>load_partial_first</a:t>
            </a:r>
            <a:r>
              <a:rPr lang="en-US" altLang="ko-KR" dirty="0"/>
              <a:t>()</a:t>
            </a:r>
            <a:r>
              <a:rPr lang="ko-KR" altLang="en-US" dirty="0"/>
              <a:t>로 로드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 err="1"/>
              <a:t>Load_left</a:t>
            </a:r>
            <a:r>
              <a:rPr lang="en-US" altLang="ko-KR" dirty="0"/>
              <a:t>, </a:t>
            </a:r>
            <a:r>
              <a:rPr lang="en-US" altLang="ko-KR" dirty="0" err="1"/>
              <a:t>load_right</a:t>
            </a:r>
            <a:r>
              <a:rPr lang="ko-KR" altLang="en-US" dirty="0"/>
              <a:t>로 좌우 움직임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 err="1"/>
              <a:t>Save_partial_excel</a:t>
            </a:r>
            <a:r>
              <a:rPr lang="ko-KR" altLang="en-US" dirty="0"/>
              <a:t>로 </a:t>
            </a:r>
            <a:r>
              <a:rPr lang="en-US" altLang="ko-KR" dirty="0"/>
              <a:t>excel post</a:t>
            </a:r>
            <a:r>
              <a:rPr lang="ko-KR" altLang="en-US" dirty="0"/>
              <a:t>의 </a:t>
            </a:r>
            <a:r>
              <a:rPr lang="en-US" altLang="ko-KR" dirty="0" err="1"/>
              <a:t>save_partial_excel</a:t>
            </a:r>
            <a:r>
              <a:rPr lang="ko-KR" altLang="en-US" dirty="0"/>
              <a:t>로 로컬에 저장</a:t>
            </a:r>
            <a:endParaRPr lang="en-US" altLang="ko-KR" dirty="0"/>
          </a:p>
          <a:p>
            <a:r>
              <a:rPr lang="en-US" altLang="ko-KR" dirty="0" err="1"/>
              <a:t>Col_check_save</a:t>
            </a:r>
            <a:r>
              <a:rPr lang="ko-KR" altLang="en-US" dirty="0"/>
              <a:t>로 </a:t>
            </a:r>
            <a:r>
              <a:rPr lang="en-US" altLang="ko-KR" dirty="0" err="1"/>
              <a:t>excel_post</a:t>
            </a:r>
            <a:r>
              <a:rPr lang="ko-KR" altLang="en-US" dirty="0"/>
              <a:t>의 </a:t>
            </a:r>
            <a:r>
              <a:rPr lang="en-US" altLang="ko-KR" dirty="0" err="1"/>
              <a:t>make_view</a:t>
            </a:r>
            <a:r>
              <a:rPr lang="ko-KR" altLang="en-US" dirty="0"/>
              <a:t>로 데이터베이스에 저장</a:t>
            </a:r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A459D8-7379-4AED-929C-7420FC484405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04230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View_post</a:t>
            </a:r>
            <a:r>
              <a:rPr lang="ko-KR" altLang="en-US" dirty="0"/>
              <a:t>에서 </a:t>
            </a:r>
            <a:r>
              <a:rPr lang="en-US" altLang="ko-KR" dirty="0" err="1"/>
              <a:t>view_sheet</a:t>
            </a:r>
            <a:r>
              <a:rPr lang="ko-KR" altLang="en-US" dirty="0"/>
              <a:t>에서 </a:t>
            </a:r>
            <a:r>
              <a:rPr lang="en-US" altLang="ko-KR" dirty="0"/>
              <a:t>column data</a:t>
            </a:r>
            <a:r>
              <a:rPr lang="ko-KR" altLang="en-US" dirty="0"/>
              <a:t>를 넘겨주어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View.html</a:t>
            </a:r>
            <a:r>
              <a:rPr lang="ko-KR" altLang="en-US" dirty="0"/>
              <a:t>을 열어 </a:t>
            </a:r>
            <a:r>
              <a:rPr lang="en-US" altLang="ko-KR" dirty="0" err="1"/>
              <a:t>load_partial_first</a:t>
            </a:r>
            <a:r>
              <a:rPr lang="ko-KR" altLang="en-US" dirty="0"/>
              <a:t>를 실행해서 초기화를 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view.html</a:t>
            </a:r>
            <a:r>
              <a:rPr lang="ko-KR" altLang="en-US" dirty="0"/>
              <a:t>에서 버튼을 체크해서 </a:t>
            </a:r>
            <a:r>
              <a:rPr lang="en-US" altLang="ko-KR" dirty="0" err="1"/>
              <a:t>get_summary_of_colum</a:t>
            </a:r>
            <a:r>
              <a:rPr lang="ko-KR" altLang="en-US" dirty="0"/>
              <a:t>함수로 그래프를 불러온다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 때</a:t>
            </a:r>
            <a:r>
              <a:rPr lang="en-US" altLang="ko-KR" dirty="0"/>
              <a:t>, </a:t>
            </a:r>
            <a:r>
              <a:rPr lang="fr-FR" altLang="ko-KR" dirty="0" err="1"/>
              <a:t>view</a:t>
            </a:r>
            <a:r>
              <a:rPr lang="en-US" altLang="ko-KR" dirty="0"/>
              <a:t>_summary</a:t>
            </a:r>
            <a:r>
              <a:rPr lang="ko-KR" altLang="en-US" dirty="0"/>
              <a:t>에서 </a:t>
            </a:r>
            <a:r>
              <a:rPr lang="en-US" altLang="ko-KR" dirty="0" err="1"/>
              <a:t>calculate_stat</a:t>
            </a:r>
            <a:r>
              <a:rPr lang="ko-KR" altLang="en-US" dirty="0"/>
              <a:t>으로 이미지와 요약 그래프를 가공해서 이미지로 전송한다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A459D8-7379-4AED-929C-7420FC484405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623312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Successive_excel</a:t>
            </a:r>
            <a:r>
              <a:rPr lang="ko-KR" altLang="en-US" dirty="0"/>
              <a:t>에서 </a:t>
            </a:r>
            <a:r>
              <a:rPr lang="en-US" altLang="ko-KR" dirty="0" err="1"/>
              <a:t>load_partial_first</a:t>
            </a:r>
            <a:r>
              <a:rPr lang="en-US" altLang="ko-KR" dirty="0"/>
              <a:t>()</a:t>
            </a:r>
            <a:r>
              <a:rPr lang="ko-KR" altLang="en-US" dirty="0"/>
              <a:t>로 로드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 err="1"/>
              <a:t>Load_left</a:t>
            </a:r>
            <a:r>
              <a:rPr lang="en-US" altLang="ko-KR" dirty="0"/>
              <a:t>, </a:t>
            </a:r>
            <a:r>
              <a:rPr lang="en-US" altLang="ko-KR" dirty="0" err="1"/>
              <a:t>load_right</a:t>
            </a:r>
            <a:r>
              <a:rPr lang="ko-KR" altLang="en-US" dirty="0"/>
              <a:t>로 좌우 움직임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 err="1"/>
              <a:t>Save_partial_excel</a:t>
            </a:r>
            <a:r>
              <a:rPr lang="ko-KR" altLang="en-US" dirty="0"/>
              <a:t>로 </a:t>
            </a:r>
            <a:r>
              <a:rPr lang="en-US" altLang="ko-KR" dirty="0"/>
              <a:t>excel post</a:t>
            </a:r>
            <a:r>
              <a:rPr lang="ko-KR" altLang="en-US" dirty="0"/>
              <a:t>의 </a:t>
            </a:r>
            <a:r>
              <a:rPr lang="en-US" altLang="ko-KR" dirty="0" err="1"/>
              <a:t>save_partial_excel</a:t>
            </a:r>
            <a:r>
              <a:rPr lang="ko-KR" altLang="en-US" dirty="0"/>
              <a:t>로 로컬에 저장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 err="1"/>
              <a:t>col_check</a:t>
            </a:r>
            <a:r>
              <a:rPr lang="ko-KR" altLang="en-US" dirty="0"/>
              <a:t>는 불가능</a:t>
            </a:r>
            <a:endParaRPr lang="en-US" altLang="ko-KR" dirty="0"/>
          </a:p>
          <a:p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A459D8-7379-4AED-929C-7420FC484405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516266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New_excel</a:t>
            </a:r>
            <a:r>
              <a:rPr lang="en-US" altLang="ko-KR" dirty="0"/>
              <a:t> html</a:t>
            </a:r>
            <a:r>
              <a:rPr lang="ko-KR" altLang="en-US" dirty="0"/>
              <a:t>을 불러와서 값을 입력 후</a:t>
            </a:r>
            <a:endParaRPr lang="en-US" altLang="ko-KR" dirty="0"/>
          </a:p>
          <a:p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 err="1"/>
              <a:t>excel_post</a:t>
            </a:r>
            <a:r>
              <a:rPr lang="ko-KR" altLang="en-US" dirty="0"/>
              <a:t>의 </a:t>
            </a:r>
            <a:r>
              <a:rPr lang="en-US" altLang="ko-KR" dirty="0" err="1"/>
              <a:t>save_new_excel</a:t>
            </a:r>
            <a:r>
              <a:rPr lang="ko-KR" altLang="en-US" dirty="0"/>
              <a:t>을 사용해서 </a:t>
            </a:r>
            <a:r>
              <a:rPr lang="en-US" altLang="ko-KR" dirty="0"/>
              <a:t>Redis</a:t>
            </a:r>
            <a:r>
              <a:rPr lang="ko-KR" altLang="en-US" dirty="0"/>
              <a:t>나 </a:t>
            </a:r>
            <a:r>
              <a:rPr lang="en-US" altLang="ko-KR" dirty="0"/>
              <a:t>csv</a:t>
            </a:r>
            <a:r>
              <a:rPr lang="ko-KR" altLang="en-US" dirty="0"/>
              <a:t>로 저장한다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A459D8-7379-4AED-929C-7420FC484405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27239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A459D8-7379-4AED-929C-7420FC484405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67163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Api.html</a:t>
            </a:r>
            <a:r>
              <a:rPr lang="ko-KR" altLang="en-US" dirty="0"/>
              <a:t>에서 </a:t>
            </a:r>
            <a:r>
              <a:rPr lang="en-US" altLang="ko-KR" dirty="0" err="1"/>
              <a:t>AiSelect</a:t>
            </a:r>
            <a:r>
              <a:rPr lang="en-US" altLang="ko-KR" dirty="0"/>
              <a:t> </a:t>
            </a:r>
            <a:r>
              <a:rPr lang="ko-KR" altLang="en-US" dirty="0"/>
              <a:t>이벤트로 엔진들에 필요한 값을 입력 받고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 err="1"/>
              <a:t>dt_engine</a:t>
            </a:r>
            <a:r>
              <a:rPr lang="en-US" altLang="ko-KR" dirty="0"/>
              <a:t> </a:t>
            </a:r>
            <a:r>
              <a:rPr lang="ko-KR" altLang="en-US" dirty="0"/>
              <a:t>또는 </a:t>
            </a:r>
            <a:r>
              <a:rPr lang="en-US" altLang="ko-KR" dirty="0" err="1"/>
              <a:t>resnet_engin</a:t>
            </a:r>
            <a:r>
              <a:rPr lang="ko-KR" altLang="en-US" dirty="0"/>
              <a:t>으로 </a:t>
            </a:r>
            <a:r>
              <a:rPr lang="en-US" altLang="ko-KR" dirty="0" err="1"/>
              <a:t>Api</a:t>
            </a:r>
            <a:r>
              <a:rPr lang="ko-KR" altLang="en-US" dirty="0"/>
              <a:t>에 </a:t>
            </a:r>
            <a:r>
              <a:rPr lang="en-US" altLang="ko-KR" dirty="0"/>
              <a:t>html </a:t>
            </a:r>
            <a:r>
              <a:rPr lang="ko-KR" altLang="en-US" dirty="0"/>
              <a:t>코드를 추가한다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추가하면서 이 값들을 </a:t>
            </a:r>
            <a:r>
              <a:rPr lang="en-US" altLang="ko-KR" dirty="0"/>
              <a:t>live_engine_post.py</a:t>
            </a:r>
            <a:r>
              <a:rPr lang="ko-KR" altLang="en-US" dirty="0"/>
              <a:t>의 </a:t>
            </a:r>
            <a:r>
              <a:rPr lang="en-US" altLang="ko-KR" dirty="0"/>
              <a:t>insert</a:t>
            </a:r>
            <a:r>
              <a:rPr lang="ko-KR" altLang="en-US" dirty="0"/>
              <a:t>를 이용해 데이터 베이스에 넣는다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추후 </a:t>
            </a:r>
            <a:r>
              <a:rPr lang="en-US" altLang="ko-KR" dirty="0" err="1"/>
              <a:t>api</a:t>
            </a:r>
            <a:r>
              <a:rPr lang="ko-KR" altLang="en-US" dirty="0"/>
              <a:t>의 </a:t>
            </a:r>
            <a:r>
              <a:rPr lang="en-US" altLang="ko-KR" dirty="0" err="1"/>
              <a:t>load_engine_histor</a:t>
            </a:r>
            <a:r>
              <a:rPr lang="ko-KR" altLang="en-US" dirty="0"/>
              <a:t>를 통해 </a:t>
            </a:r>
            <a:r>
              <a:rPr lang="en-US" altLang="ko-KR" dirty="0"/>
              <a:t>live_engine_post.py</a:t>
            </a:r>
            <a:r>
              <a:rPr lang="ko-KR" altLang="en-US" dirty="0"/>
              <a:t>에서 조회 후 이전 사용했던 엔진들을 불러 온다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A459D8-7379-4AED-929C-7420FC484405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35995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Api</a:t>
            </a:r>
            <a:r>
              <a:rPr lang="ko-KR" altLang="en-US" dirty="0"/>
              <a:t>에서 드래그 </a:t>
            </a:r>
            <a:r>
              <a:rPr lang="en-US" altLang="ko-KR" dirty="0"/>
              <a:t>&amp; drop </a:t>
            </a:r>
            <a:r>
              <a:rPr lang="ko-KR" altLang="en-US" dirty="0"/>
              <a:t>이벤트로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Data</a:t>
            </a:r>
            <a:r>
              <a:rPr lang="ko-KR" altLang="en-US" dirty="0"/>
              <a:t>이름</a:t>
            </a:r>
            <a:r>
              <a:rPr lang="en-US" altLang="ko-KR" dirty="0"/>
              <a:t>, model</a:t>
            </a:r>
            <a:r>
              <a:rPr lang="ko-KR" altLang="en-US" dirty="0"/>
              <a:t>타입이름</a:t>
            </a:r>
            <a:r>
              <a:rPr lang="en-US" altLang="ko-KR" dirty="0"/>
              <a:t>, </a:t>
            </a:r>
            <a:r>
              <a:rPr lang="ko-KR" altLang="en-US" dirty="0" err="1"/>
              <a:t>하이퍼파라미터</a:t>
            </a:r>
            <a:r>
              <a:rPr lang="en-US" altLang="ko-KR" dirty="0"/>
              <a:t>, </a:t>
            </a:r>
            <a:r>
              <a:rPr lang="ko-KR" altLang="en-US" dirty="0"/>
              <a:t>열 리스트</a:t>
            </a:r>
            <a:r>
              <a:rPr lang="en-US" altLang="ko-KR" dirty="0"/>
              <a:t>, </a:t>
            </a:r>
            <a:r>
              <a:rPr lang="ko-KR" altLang="en-US" dirty="0"/>
              <a:t>데이터 타입을 보낸다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Ai_post.py</a:t>
            </a:r>
            <a:r>
              <a:rPr lang="ko-KR" altLang="en-US" dirty="0"/>
              <a:t>에서 타입에 맞게 파이썬 파일을 호출한다</a:t>
            </a:r>
            <a:r>
              <a:rPr lang="en-US" altLang="ko-KR" dirty="0"/>
              <a:t>.(</a:t>
            </a:r>
            <a:r>
              <a:rPr lang="en-US" altLang="ko-KR" dirty="0" err="1"/>
              <a:t>train,retrain,predict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en-US" altLang="ko-KR" dirty="0" err="1"/>
              <a:t>Decision_tree</a:t>
            </a:r>
            <a:r>
              <a:rPr lang="ko-KR" altLang="en-US" dirty="0"/>
              <a:t>나 </a:t>
            </a:r>
            <a:r>
              <a:rPr lang="en-US" altLang="ko-KR" dirty="0" err="1"/>
              <a:t>torch_resnet</a:t>
            </a:r>
            <a:r>
              <a:rPr lang="en-US" altLang="ko-KR" dirty="0"/>
              <a:t> </a:t>
            </a:r>
            <a:r>
              <a:rPr lang="ko-KR" altLang="en-US" dirty="0"/>
              <a:t>파일에서 학습을 하며 </a:t>
            </a:r>
            <a:r>
              <a:rPr lang="en-US" altLang="ko-KR" dirty="0" err="1"/>
              <a:t>fastprogres</a:t>
            </a:r>
            <a:r>
              <a:rPr lang="ko-KR" altLang="en-US" dirty="0"/>
              <a:t>를 통해 결과를 추적한다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학습이 진행되는 도중에</a:t>
            </a:r>
            <a:r>
              <a:rPr lang="en-US" altLang="ko-KR" dirty="0"/>
              <a:t>, progressbar.html</a:t>
            </a:r>
            <a:r>
              <a:rPr lang="ko-KR" altLang="en-US" dirty="0"/>
              <a:t>로 진행상황을 보여준다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학습이 완료되면 </a:t>
            </a:r>
            <a:r>
              <a:rPr lang="en-US" altLang="ko-KR" dirty="0"/>
              <a:t>result</a:t>
            </a:r>
            <a:r>
              <a:rPr lang="ko-KR" altLang="en-US" dirty="0"/>
              <a:t>를 </a:t>
            </a:r>
            <a:r>
              <a:rPr lang="en-US" altLang="ko-KR" dirty="0" err="1"/>
              <a:t>db</a:t>
            </a:r>
            <a:r>
              <a:rPr lang="ko-KR" altLang="en-US" dirty="0"/>
              <a:t>에 저장하고</a:t>
            </a:r>
            <a:r>
              <a:rPr lang="en-US" altLang="ko-KR" dirty="0"/>
              <a:t>, modellive_sql.py</a:t>
            </a:r>
            <a:r>
              <a:rPr lang="ko-KR" altLang="en-US" dirty="0"/>
              <a:t>를 통해 </a:t>
            </a:r>
            <a:r>
              <a:rPr lang="en-US" altLang="ko-KR" dirty="0"/>
              <a:t>history</a:t>
            </a:r>
            <a:r>
              <a:rPr lang="ko-KR" altLang="en-US" dirty="0"/>
              <a:t>를 저장한다</a:t>
            </a:r>
            <a:r>
              <a:rPr lang="en-US" altLang="ko-KR" dirty="0"/>
              <a:t>. </a:t>
            </a:r>
            <a:r>
              <a:rPr lang="ko-KR" altLang="en-US" dirty="0"/>
              <a:t>모델은 </a:t>
            </a:r>
            <a:r>
              <a:rPr lang="en-US" altLang="ko-KR" dirty="0"/>
              <a:t>user space</a:t>
            </a:r>
            <a:r>
              <a:rPr lang="ko-KR" altLang="en-US" dirty="0"/>
              <a:t>에 저장한다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en-US" altLang="ko-KR" dirty="0"/>
              <a:t>Html</a:t>
            </a:r>
            <a:r>
              <a:rPr lang="ko-KR" altLang="en-US" dirty="0"/>
              <a:t>에 또한 모델을 추가한다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학습이 완료된 후 따로 생성된 이미지들은 마찬가지로 </a:t>
            </a:r>
            <a:r>
              <a:rPr lang="en-US" altLang="ko-KR" dirty="0"/>
              <a:t>user space</a:t>
            </a:r>
            <a:r>
              <a:rPr lang="ko-KR" altLang="en-US" dirty="0"/>
              <a:t>에 저장한다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A459D8-7379-4AED-929C-7420FC484405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795319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Api</a:t>
            </a:r>
            <a:r>
              <a:rPr lang="ko-KR" altLang="en-US" dirty="0"/>
              <a:t>에서 드래그 </a:t>
            </a:r>
            <a:r>
              <a:rPr lang="en-US" altLang="ko-KR" dirty="0"/>
              <a:t>&amp; drop </a:t>
            </a:r>
            <a:r>
              <a:rPr lang="ko-KR" altLang="en-US" dirty="0"/>
              <a:t>이벤트로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Data</a:t>
            </a:r>
            <a:r>
              <a:rPr lang="ko-KR" altLang="en-US" dirty="0"/>
              <a:t>이름</a:t>
            </a:r>
            <a:r>
              <a:rPr lang="en-US" altLang="ko-KR" dirty="0"/>
              <a:t>, model</a:t>
            </a:r>
            <a:r>
              <a:rPr lang="ko-KR" altLang="en-US" dirty="0"/>
              <a:t>타입이름</a:t>
            </a:r>
            <a:r>
              <a:rPr lang="en-US" altLang="ko-KR" dirty="0"/>
              <a:t>, </a:t>
            </a:r>
            <a:r>
              <a:rPr lang="ko-KR" altLang="en-US" dirty="0" err="1"/>
              <a:t>모델파일네임</a:t>
            </a:r>
            <a:r>
              <a:rPr lang="en-US" altLang="ko-KR" dirty="0"/>
              <a:t>, </a:t>
            </a:r>
            <a:r>
              <a:rPr lang="ko-KR" altLang="en-US" dirty="0"/>
              <a:t>열 리스트</a:t>
            </a:r>
            <a:r>
              <a:rPr lang="en-US" altLang="ko-KR" dirty="0"/>
              <a:t>, </a:t>
            </a:r>
            <a:r>
              <a:rPr lang="ko-KR" altLang="en-US" dirty="0"/>
              <a:t>데이터 타입을 보낸다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Ai_post.py</a:t>
            </a:r>
            <a:r>
              <a:rPr lang="ko-KR" altLang="en-US" dirty="0"/>
              <a:t>에서 타입에 맞게 파이썬 파일을 호출한다</a:t>
            </a:r>
            <a:r>
              <a:rPr lang="en-US" altLang="ko-KR" dirty="0"/>
              <a:t>.(predict)</a:t>
            </a:r>
          </a:p>
          <a:p>
            <a:endParaRPr lang="en-US" altLang="ko-KR" dirty="0"/>
          </a:p>
          <a:p>
            <a:r>
              <a:rPr lang="en-US" altLang="ko-KR" dirty="0"/>
              <a:t>Ai_post.py</a:t>
            </a:r>
            <a:r>
              <a:rPr lang="ko-KR" altLang="en-US" dirty="0"/>
              <a:t>에서 예측이 완료되면 </a:t>
            </a:r>
            <a:r>
              <a:rPr lang="en-US" altLang="ko-KR" dirty="0"/>
              <a:t>result</a:t>
            </a:r>
            <a:r>
              <a:rPr lang="ko-KR" altLang="en-US" dirty="0"/>
              <a:t>를 </a:t>
            </a:r>
            <a:r>
              <a:rPr lang="en-US" altLang="ko-KR" dirty="0" err="1"/>
              <a:t>db</a:t>
            </a:r>
            <a:r>
              <a:rPr lang="ko-KR" altLang="en-US" dirty="0"/>
              <a:t>에 업데이트하고</a:t>
            </a:r>
            <a:r>
              <a:rPr lang="en-US" altLang="ko-KR" dirty="0"/>
              <a:t>, live_result_sql.py</a:t>
            </a:r>
            <a:r>
              <a:rPr lang="ko-KR" altLang="en-US" dirty="0"/>
              <a:t>를 통해 </a:t>
            </a:r>
            <a:r>
              <a:rPr lang="en-US" altLang="ko-KR" dirty="0"/>
              <a:t>history</a:t>
            </a:r>
            <a:r>
              <a:rPr lang="ko-KR" altLang="en-US" dirty="0"/>
              <a:t>를 저장한다</a:t>
            </a:r>
            <a:r>
              <a:rPr lang="en-US" altLang="ko-KR" dirty="0"/>
              <a:t>.  </a:t>
            </a:r>
            <a:r>
              <a:rPr lang="ko-KR" altLang="en-US" dirty="0"/>
              <a:t>결과는 </a:t>
            </a:r>
            <a:r>
              <a:rPr lang="en-US" altLang="ko-KR" dirty="0" err="1"/>
              <a:t>redis</a:t>
            </a:r>
            <a:r>
              <a:rPr lang="ko-KR" altLang="en-US" dirty="0"/>
              <a:t>에 저장한다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또한 </a:t>
            </a:r>
            <a:r>
              <a:rPr lang="en-US" altLang="ko-KR" dirty="0" err="1"/>
              <a:t>api</a:t>
            </a:r>
            <a:r>
              <a:rPr lang="en-US" altLang="ko-KR" dirty="0"/>
              <a:t> html</a:t>
            </a:r>
            <a:r>
              <a:rPr lang="ko-KR" altLang="en-US" dirty="0"/>
              <a:t>에 또한 추가한다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A459D8-7379-4AED-929C-7420FC484405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513585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학습이나 예측을 진행할 때 마다 과거 기록을 추적하도록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Api.html</a:t>
            </a:r>
            <a:r>
              <a:rPr lang="ko-KR" altLang="en-US" dirty="0"/>
              <a:t>에서 </a:t>
            </a:r>
            <a:r>
              <a:rPr lang="en-US" altLang="ko-KR" dirty="0"/>
              <a:t>log_post.py</a:t>
            </a:r>
            <a:r>
              <a:rPr lang="ko-KR" altLang="en-US" dirty="0"/>
              <a:t>에 있는 </a:t>
            </a:r>
            <a:r>
              <a:rPr lang="en-US" altLang="ko-KR" dirty="0" err="1"/>
              <a:t>write_history</a:t>
            </a:r>
            <a:r>
              <a:rPr lang="ko-KR" altLang="en-US" dirty="0" err="1"/>
              <a:t>를</a:t>
            </a:r>
            <a:r>
              <a:rPr lang="ko-KR" altLang="en-US" dirty="0"/>
              <a:t> 호출해서 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DB</a:t>
            </a:r>
            <a:r>
              <a:rPr lang="ko-KR" altLang="en-US" dirty="0"/>
              <a:t>애 </a:t>
            </a:r>
            <a:r>
              <a:rPr lang="en-US" altLang="ko-KR" dirty="0"/>
              <a:t>log_history_sql.py</a:t>
            </a:r>
            <a:r>
              <a:rPr lang="ko-KR" altLang="en-US" dirty="0"/>
              <a:t>를 이용해서 쓴다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A459D8-7379-4AED-929C-7420FC484405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303407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Live_model_chart_post.py</a:t>
            </a:r>
            <a:r>
              <a:rPr lang="ko-KR" altLang="en-US" dirty="0"/>
              <a:t>의 </a:t>
            </a:r>
            <a:r>
              <a:rPr lang="en-US" altLang="ko-KR" dirty="0" err="1"/>
              <a:t>trace_html</a:t>
            </a:r>
            <a:r>
              <a:rPr lang="ko-KR" altLang="en-US" dirty="0"/>
              <a:t>함수에서 넘겨받은 모델 타입을 이용해서  </a:t>
            </a:r>
            <a:r>
              <a:rPr lang="en-US" altLang="ko-KR" dirty="0"/>
              <a:t>Trace.html</a:t>
            </a:r>
            <a:r>
              <a:rPr lang="ko-KR" altLang="en-US" dirty="0"/>
              <a:t>에서 </a:t>
            </a:r>
            <a:r>
              <a:rPr lang="fr-FR" altLang="ko-KR" dirty="0" err="1"/>
              <a:t>init_chart_kinds</a:t>
            </a:r>
            <a:r>
              <a:rPr lang="en-US" altLang="ko-KR" dirty="0"/>
              <a:t>()</a:t>
            </a:r>
            <a:r>
              <a:rPr lang="ko-KR" altLang="en-US" dirty="0"/>
              <a:t>로 화면 초기화를 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NEXT</a:t>
            </a:r>
            <a:r>
              <a:rPr lang="ko-KR" altLang="en-US" dirty="0"/>
              <a:t>버튼을 누르면 </a:t>
            </a:r>
            <a:r>
              <a:rPr lang="en-US" altLang="ko-KR" dirty="0"/>
              <a:t>user space</a:t>
            </a:r>
            <a:r>
              <a:rPr lang="ko-KR" altLang="en-US" dirty="0"/>
              <a:t>에서 모델이름과 차트 타입을 탐색해서 </a:t>
            </a:r>
            <a:r>
              <a:rPr lang="en-US" altLang="ko-KR" dirty="0" err="1"/>
              <a:t>load_chart</a:t>
            </a:r>
            <a:r>
              <a:rPr lang="en-US" altLang="ko-KR" dirty="0"/>
              <a:t> </a:t>
            </a:r>
            <a:r>
              <a:rPr lang="en-US" altLang="ko-KR" dirty="0" err="1"/>
              <a:t>url</a:t>
            </a:r>
            <a:r>
              <a:rPr lang="ko-KR" altLang="en-US" dirty="0"/>
              <a:t>을 거쳐 화면에 불러온다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A459D8-7379-4AED-929C-7420FC484405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190681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Live_model_chart_post.py</a:t>
            </a:r>
            <a:r>
              <a:rPr lang="ko-KR" altLang="en-US" dirty="0"/>
              <a:t>의 </a:t>
            </a:r>
            <a:r>
              <a:rPr lang="en-US" altLang="ko-KR" dirty="0" err="1"/>
              <a:t>trace_html</a:t>
            </a:r>
            <a:r>
              <a:rPr lang="ko-KR" altLang="en-US" dirty="0"/>
              <a:t>함수에서 넘겨받은 모델 타입을 이용해서  </a:t>
            </a:r>
            <a:r>
              <a:rPr lang="en-US" altLang="ko-KR" dirty="0"/>
              <a:t>Trace.html</a:t>
            </a:r>
            <a:r>
              <a:rPr lang="ko-KR" altLang="en-US" dirty="0"/>
              <a:t>에서 </a:t>
            </a:r>
            <a:r>
              <a:rPr lang="fr-FR" altLang="ko-KR" dirty="0" err="1"/>
              <a:t>init_chart_kinds</a:t>
            </a:r>
            <a:r>
              <a:rPr lang="en-US" altLang="ko-KR" dirty="0"/>
              <a:t>()</a:t>
            </a:r>
            <a:r>
              <a:rPr lang="ko-KR" altLang="en-US" dirty="0"/>
              <a:t>로 화면 초기화를 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NEXT</a:t>
            </a:r>
            <a:r>
              <a:rPr lang="ko-KR" altLang="en-US" dirty="0"/>
              <a:t>버튼을 누르면 </a:t>
            </a:r>
            <a:r>
              <a:rPr lang="en-US" altLang="ko-KR" dirty="0"/>
              <a:t>user space</a:t>
            </a:r>
            <a:r>
              <a:rPr lang="ko-KR" altLang="en-US" dirty="0"/>
              <a:t>에서 모델이름과 차트 타입을 탐색해서 </a:t>
            </a:r>
            <a:r>
              <a:rPr lang="en-US" altLang="ko-KR" dirty="0" err="1"/>
              <a:t>load_chart</a:t>
            </a:r>
            <a:r>
              <a:rPr lang="en-US" altLang="ko-KR" dirty="0"/>
              <a:t> </a:t>
            </a:r>
            <a:r>
              <a:rPr lang="en-US" altLang="ko-KR" dirty="0" err="1"/>
              <a:t>url</a:t>
            </a:r>
            <a:r>
              <a:rPr lang="ko-KR" altLang="en-US" dirty="0"/>
              <a:t>을 거쳐 화면에 불러온다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A459D8-7379-4AED-929C-7420FC484405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224477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결과를 다운로드 받으려면 </a:t>
            </a:r>
            <a:r>
              <a:rPr lang="en-US" altLang="ko-KR" dirty="0"/>
              <a:t>live_result_post.py</a:t>
            </a:r>
            <a:r>
              <a:rPr lang="ko-KR" altLang="en-US" dirty="0"/>
              <a:t>의 </a:t>
            </a:r>
            <a:r>
              <a:rPr lang="en-US" altLang="ko-KR" dirty="0" err="1"/>
              <a:t>live_result_from_redis</a:t>
            </a:r>
            <a:r>
              <a:rPr lang="ko-KR" altLang="en-US" dirty="0"/>
              <a:t>를 통해 </a:t>
            </a:r>
            <a:r>
              <a:rPr lang="en-US" altLang="ko-KR" dirty="0" err="1"/>
              <a:t>redis</a:t>
            </a:r>
            <a:r>
              <a:rPr lang="ko-KR" altLang="en-US" dirty="0"/>
              <a:t>를 변환해서 내려 받는다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A459D8-7379-4AED-929C-7420FC484405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34137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학생들의 기존 문제풀이 관련 데이터</a:t>
            </a:r>
            <a:r>
              <a:rPr lang="en-US" altLang="ko-KR" dirty="0"/>
              <a:t>, </a:t>
            </a:r>
            <a:r>
              <a:rPr lang="ko-KR" altLang="en-US" dirty="0"/>
              <a:t>기존 성적데이터 등을 이용해서</a:t>
            </a:r>
            <a:endParaRPr lang="en-US" altLang="ko-KR" dirty="0"/>
          </a:p>
          <a:p>
            <a:r>
              <a:rPr lang="ko-KR" altLang="en-US" dirty="0"/>
              <a:t>예측율이 높은 정확한 문제 풀이 시간 및 성적 점수를 예측할 수 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또한 그에 따른 문제들을 </a:t>
            </a:r>
            <a:r>
              <a:rPr lang="ko-KR" altLang="en-US" dirty="0" err="1"/>
              <a:t>추천할수</a:t>
            </a:r>
            <a:r>
              <a:rPr lang="ko-KR" altLang="en-US" dirty="0"/>
              <a:t> 있으며</a:t>
            </a:r>
            <a:r>
              <a:rPr lang="en-US" altLang="ko-KR" dirty="0"/>
              <a:t>,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문장 데이터를 넣으면 문제가 생성되는 것 또한 가능할 것이다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A459D8-7379-4AED-929C-7420FC484405}" type="slidenum">
              <a:rPr lang="ko-KR" altLang="en-US" smtClean="0"/>
              <a:t>37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570861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학생들의 기존 문제풀이 관련 데이터</a:t>
            </a:r>
            <a:r>
              <a:rPr lang="en-US" altLang="ko-KR" dirty="0"/>
              <a:t>, </a:t>
            </a:r>
            <a:r>
              <a:rPr lang="ko-KR" altLang="en-US" dirty="0"/>
              <a:t>기존 성적데이터 등을 이용해서</a:t>
            </a:r>
            <a:endParaRPr lang="en-US" altLang="ko-KR" dirty="0"/>
          </a:p>
          <a:p>
            <a:r>
              <a:rPr lang="ko-KR" altLang="en-US" dirty="0"/>
              <a:t>예측율이 높은 정확한 문제 풀이 시간 및 성적 점수를 예측할 수 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또한 그에 따른 문제들을 </a:t>
            </a:r>
            <a:r>
              <a:rPr lang="ko-KR" altLang="en-US" dirty="0" err="1"/>
              <a:t>추천할수</a:t>
            </a:r>
            <a:r>
              <a:rPr lang="ko-KR" altLang="en-US" dirty="0"/>
              <a:t> 있으며</a:t>
            </a:r>
            <a:r>
              <a:rPr lang="en-US" altLang="ko-KR" dirty="0"/>
              <a:t>,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문장 데이터를 넣으면 문제가 생성되는 것 또한 가능할 것이다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A459D8-7379-4AED-929C-7420FC484405}" type="slidenum">
              <a:rPr lang="ko-KR" altLang="en-US" smtClean="0"/>
              <a:t>38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570950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학생들의 기존 문제풀이 관련 데이터</a:t>
            </a:r>
            <a:r>
              <a:rPr lang="en-US" altLang="ko-KR" dirty="0"/>
              <a:t>, </a:t>
            </a:r>
            <a:r>
              <a:rPr lang="ko-KR" altLang="en-US" dirty="0"/>
              <a:t>기존 성적데이터 등을 이용해서</a:t>
            </a:r>
            <a:endParaRPr lang="en-US" altLang="ko-KR" dirty="0"/>
          </a:p>
          <a:p>
            <a:r>
              <a:rPr lang="ko-KR" altLang="en-US" dirty="0"/>
              <a:t>예측율이 높은 정확한 문제 풀이 시간 및 성적 점수를 예측할 수 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또한 그에 따른 문제들을 </a:t>
            </a:r>
            <a:r>
              <a:rPr lang="ko-KR" altLang="en-US" dirty="0" err="1"/>
              <a:t>추천할수</a:t>
            </a:r>
            <a:r>
              <a:rPr lang="ko-KR" altLang="en-US" dirty="0"/>
              <a:t> 있으며</a:t>
            </a:r>
            <a:r>
              <a:rPr lang="en-US" altLang="ko-KR" dirty="0"/>
              <a:t>,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문장 데이터를 넣으면 문제가 생성되는 것 또한 가능할 것이다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A459D8-7379-4AED-929C-7420FC484405}" type="slidenum">
              <a:rPr lang="ko-KR" altLang="en-US" smtClean="0"/>
              <a:t>39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62853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AI</a:t>
            </a:r>
            <a:r>
              <a:rPr kumimoji="1" lang="ko-KR" altLang="en-US" dirty="0"/>
              <a:t> 알고리즘을 몰라도 모델을 만들 수 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프로그래밍 언어를 몰라도 학습</a:t>
            </a:r>
            <a:r>
              <a:rPr kumimoji="1" lang="en-US" altLang="ko-KR" dirty="0"/>
              <a:t>/</a:t>
            </a:r>
            <a:r>
              <a:rPr kumimoji="1" lang="ko-KR" altLang="en-US" dirty="0"/>
              <a:t>테스트를 할 수 있다</a:t>
            </a:r>
            <a:r>
              <a:rPr kumimoji="1" lang="en-US" altLang="ko-KR" dirty="0"/>
              <a:t>.</a:t>
            </a:r>
          </a:p>
          <a:p>
            <a:r>
              <a:rPr kumimoji="1" lang="en-US" altLang="ko-KR" dirty="0"/>
              <a:t>IT</a:t>
            </a:r>
            <a:r>
              <a:rPr kumimoji="1" lang="ko-KR" altLang="en-US" dirty="0"/>
              <a:t>에 대한 지식이 없어도 모델을 만들 수 있다</a:t>
            </a:r>
            <a:r>
              <a:rPr kumimoji="1"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A459D8-7379-4AED-929C-7420FC484405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5288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모델의 학습과정을 추적할 수 있다</a:t>
            </a:r>
            <a:r>
              <a:rPr kumimoji="1" lang="en-US" altLang="ko-KR" dirty="0"/>
              <a:t>.</a:t>
            </a:r>
          </a:p>
          <a:p>
            <a:r>
              <a:rPr kumimoji="1" lang="en-US" altLang="ko-KR" dirty="0"/>
              <a:t>Feature Extraction</a:t>
            </a:r>
            <a:r>
              <a:rPr kumimoji="1" lang="ko-KR" altLang="en-US" dirty="0"/>
              <a:t>을 할 수 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데이터의 특성을 파악할 수 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데이터에 맞는 모델을 찾을 수 있다</a:t>
            </a:r>
            <a:r>
              <a:rPr kumimoji="1"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A459D8-7379-4AED-929C-7420FC484405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94299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홈페이지 로그인 창을 들어간다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2. </a:t>
            </a:r>
            <a:r>
              <a:rPr lang="ko-KR" altLang="en-US" dirty="0"/>
              <a:t>회원가입을 한다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3. </a:t>
            </a:r>
            <a:r>
              <a:rPr lang="ko-KR" altLang="en-US" dirty="0"/>
              <a:t>데이터를 업로드 한다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4. </a:t>
            </a:r>
            <a:r>
              <a:rPr lang="ko-KR" altLang="en-US" dirty="0"/>
              <a:t>데이터를 </a:t>
            </a:r>
            <a:r>
              <a:rPr lang="en-US" altLang="ko-KR" dirty="0"/>
              <a:t>preprocessing</a:t>
            </a:r>
            <a:r>
              <a:rPr lang="ko-KR" altLang="en-US" dirty="0"/>
              <a:t> 한다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5. </a:t>
            </a:r>
            <a:r>
              <a:rPr lang="ko-KR" altLang="en-US" dirty="0"/>
              <a:t>모델을 선택한다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6. </a:t>
            </a:r>
            <a:r>
              <a:rPr lang="ko-KR" altLang="en-US" dirty="0"/>
              <a:t>모델 학습 후 결과를 본다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7. </a:t>
            </a:r>
            <a:r>
              <a:rPr lang="ko-KR" altLang="en-US" dirty="0"/>
              <a:t>최적의 모델 및 인풋을 찾을 때까지 </a:t>
            </a:r>
            <a:r>
              <a:rPr lang="en-US" altLang="ko-KR" dirty="0"/>
              <a:t>5~6</a:t>
            </a:r>
            <a:r>
              <a:rPr lang="ko-KR" altLang="en-US" dirty="0"/>
              <a:t>을 반복한다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8. </a:t>
            </a:r>
            <a:r>
              <a:rPr lang="ko-KR" altLang="en-US" dirty="0"/>
              <a:t>모델 및 예측치를 다운받는다</a:t>
            </a:r>
            <a:r>
              <a:rPr lang="en-US" altLang="ko-KR" dirty="0"/>
              <a:t>.</a:t>
            </a:r>
          </a:p>
          <a:p>
            <a:endParaRPr kumimoji="1"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A459D8-7379-4AED-929C-7420FC484405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7262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A459D8-7379-4AED-929C-7420FC484405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37920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Flow</a:t>
            </a:r>
            <a:r>
              <a:rPr kumimoji="1" lang="ko-KR" altLang="en-US" dirty="0"/>
              <a:t> 중심 차트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A459D8-7379-4AED-929C-7420FC484405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78959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기능적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A459D8-7379-4AED-929C-7420FC484405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32448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결과를 다운로드 받으려면 </a:t>
            </a:r>
            <a:r>
              <a:rPr lang="en-US" altLang="ko-KR" dirty="0"/>
              <a:t>live_result_post.py</a:t>
            </a:r>
            <a:r>
              <a:rPr lang="ko-KR" altLang="en-US" dirty="0"/>
              <a:t>의 </a:t>
            </a:r>
            <a:r>
              <a:rPr lang="en-US" altLang="ko-KR" dirty="0" err="1"/>
              <a:t>live_result_from_redis</a:t>
            </a:r>
            <a:r>
              <a:rPr lang="ko-KR" altLang="en-US" dirty="0"/>
              <a:t>를 통해 </a:t>
            </a:r>
            <a:r>
              <a:rPr lang="en-US" altLang="ko-KR" dirty="0" err="1"/>
              <a:t>redis</a:t>
            </a:r>
            <a:r>
              <a:rPr lang="ko-KR" altLang="en-US" dirty="0"/>
              <a:t>를 변환해서 내려 받는다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A459D8-7379-4AED-929C-7420FC484405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02851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6E86-9C0A-4A2D-8618-9781F5C54702}" type="datetimeFigureOut">
              <a:rPr kumimoji="1" lang="ja-JP" altLang="en-US" smtClean="0"/>
              <a:t>2021/7/19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19F-88F7-4BB0-AC89-BD75B24D6D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707422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6E86-9C0A-4A2D-8618-9781F5C54702}" type="datetimeFigureOut">
              <a:rPr kumimoji="1" lang="ja-JP" altLang="en-US" smtClean="0"/>
              <a:t>2021/7/19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19F-88F7-4BB0-AC89-BD75B24D6D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017363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6E86-9C0A-4A2D-8618-9781F5C54702}" type="datetimeFigureOut">
              <a:rPr kumimoji="1" lang="ja-JP" altLang="en-US" smtClean="0"/>
              <a:t>2021/7/19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19F-88F7-4BB0-AC89-BD75B24D6D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723121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6E86-9C0A-4A2D-8618-9781F5C54702}" type="datetimeFigureOut">
              <a:rPr kumimoji="1" lang="ja-JP" altLang="en-US" smtClean="0"/>
              <a:t>2021/7/19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19F-88F7-4BB0-AC89-BD75B24D6D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066728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6E86-9C0A-4A2D-8618-9781F5C54702}" type="datetimeFigureOut">
              <a:rPr kumimoji="1" lang="ja-JP" altLang="en-US" smtClean="0"/>
              <a:t>2021/7/19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19F-88F7-4BB0-AC89-BD75B24D6D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164694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6E86-9C0A-4A2D-8618-9781F5C54702}" type="datetimeFigureOut">
              <a:rPr kumimoji="1" lang="ja-JP" altLang="en-US" smtClean="0"/>
              <a:t>2021/7/19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19F-88F7-4BB0-AC89-BD75B24D6D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36590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6E86-9C0A-4A2D-8618-9781F5C54702}" type="datetimeFigureOut">
              <a:rPr kumimoji="1" lang="ja-JP" altLang="en-US" smtClean="0"/>
              <a:t>2021/7/19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19F-88F7-4BB0-AC89-BD75B24D6D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850892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6E86-9C0A-4A2D-8618-9781F5C54702}" type="datetimeFigureOut">
              <a:rPr kumimoji="1" lang="ja-JP" altLang="en-US" smtClean="0"/>
              <a:t>2021/7/19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19F-88F7-4BB0-AC89-BD75B24D6D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812792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6E86-9C0A-4A2D-8618-9781F5C54702}" type="datetimeFigureOut">
              <a:rPr kumimoji="1" lang="ja-JP" altLang="en-US" smtClean="0"/>
              <a:t>2021/7/19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19F-88F7-4BB0-AC89-BD75B24D6D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40142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6E86-9C0A-4A2D-8618-9781F5C54702}" type="datetimeFigureOut">
              <a:rPr kumimoji="1" lang="ja-JP" altLang="en-US" smtClean="0"/>
              <a:t>2021/7/19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19F-88F7-4BB0-AC89-BD75B24D6D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238471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6E86-9C0A-4A2D-8618-9781F5C54702}" type="datetimeFigureOut">
              <a:rPr kumimoji="1" lang="ja-JP" altLang="en-US" smtClean="0"/>
              <a:t>2021/7/19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19F-88F7-4BB0-AC89-BD75B24D6D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912104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1E6E86-9C0A-4A2D-8618-9781F5C54702}" type="datetimeFigureOut">
              <a:rPr kumimoji="1" lang="ja-JP" altLang="en-US" smtClean="0"/>
              <a:t>2021/7/19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4E919F-88F7-4BB0-AC89-BD75B24D6D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314109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wrapp.wmv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home.__init__.py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.png"/><Relationship Id="rId5" Type="http://schemas.openxmlformats.org/officeDocument/2006/relationships/image" Target="../media/image30.jpg"/><Relationship Id="rId4" Type="http://schemas.openxmlformats.org/officeDocument/2006/relationships/image" Target="../media/image29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3.jpg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svg"/><Relationship Id="rId3" Type="http://schemas.openxmlformats.org/officeDocument/2006/relationships/image" Target="../media/image34.png"/><Relationship Id="rId7" Type="http://schemas.openxmlformats.org/officeDocument/2006/relationships/image" Target="../media/image38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7.svg"/><Relationship Id="rId5" Type="http://schemas.openxmlformats.org/officeDocument/2006/relationships/image" Target="../media/image36.png"/><Relationship Id="rId4" Type="http://schemas.openxmlformats.org/officeDocument/2006/relationships/image" Target="../media/image35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4552121" y="1885121"/>
            <a:ext cx="3087757" cy="3087757"/>
          </a:xfrm>
          <a:prstGeom prst="rect">
            <a:avLst/>
          </a:prstGeom>
          <a:ln w="152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5066712" y="3136611"/>
            <a:ext cx="20585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ja-JP" sz="3200" b="1" spc="-150" dirty="0">
                <a:solidFill>
                  <a:schemeClr val="bg1"/>
                </a:solidFill>
              </a:rPr>
              <a:t>[AI </a:t>
            </a:r>
            <a:r>
              <a:rPr lang="ko-KR" altLang="en-US" sz="3200" b="1" spc="-150" dirty="0">
                <a:solidFill>
                  <a:schemeClr val="bg1"/>
                </a:solidFill>
              </a:rPr>
              <a:t>플랫폼</a:t>
            </a:r>
            <a:r>
              <a:rPr lang="en-US" altLang="ko-KR" sz="3200" b="1" spc="-150" dirty="0">
                <a:solidFill>
                  <a:schemeClr val="bg1"/>
                </a:solidFill>
              </a:rPr>
              <a:t>]</a:t>
            </a:r>
          </a:p>
        </p:txBody>
      </p:sp>
      <p:sp>
        <p:nvSpPr>
          <p:cNvPr id="4" name="テキスト ボックス 2">
            <a:extLst>
              <a:ext uri="{FF2B5EF4-FFF2-40B4-BE49-F238E27FC236}">
                <a16:creationId xmlns:a16="http://schemas.microsoft.com/office/drawing/2014/main" id="{C537EBC1-510F-4F08-9887-60000EC74565}"/>
              </a:ext>
            </a:extLst>
          </p:cNvPr>
          <p:cNvSpPr txBox="1"/>
          <p:nvPr/>
        </p:nvSpPr>
        <p:spPr>
          <a:xfrm>
            <a:off x="10660203" y="6426145"/>
            <a:ext cx="13484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b="1" spc="-150" dirty="0">
                <a:solidFill>
                  <a:schemeClr val="bg1"/>
                </a:solidFill>
              </a:rPr>
              <a:t>AI</a:t>
            </a:r>
            <a:r>
              <a:rPr lang="ko-KR" altLang="en-US" sz="1400" b="1" spc="-150" dirty="0">
                <a:solidFill>
                  <a:schemeClr val="bg1"/>
                </a:solidFill>
              </a:rPr>
              <a:t>팀 </a:t>
            </a:r>
            <a:r>
              <a:rPr lang="ko-KR" altLang="en-US" sz="1400" b="1" spc="-150" dirty="0" err="1">
                <a:solidFill>
                  <a:schemeClr val="bg1"/>
                </a:solidFill>
              </a:rPr>
              <a:t>고혁훈</a:t>
            </a:r>
            <a:r>
              <a:rPr lang="ko-KR" altLang="en-US" sz="1400" b="1" spc="-150" dirty="0">
                <a:solidFill>
                  <a:schemeClr val="bg1"/>
                </a:solidFill>
              </a:rPr>
              <a:t> 조교</a:t>
            </a:r>
            <a:endParaRPr lang="en-US" altLang="ko-KR" sz="1400" b="1" spc="-150" dirty="0">
              <a:solidFill>
                <a:schemeClr val="bg1"/>
              </a:solidFill>
            </a:endParaRPr>
          </a:p>
        </p:txBody>
      </p:sp>
      <p:sp>
        <p:nvSpPr>
          <p:cNvPr id="5" name="テキスト ボックス 2">
            <a:extLst>
              <a:ext uri="{FF2B5EF4-FFF2-40B4-BE49-F238E27FC236}">
                <a16:creationId xmlns:a16="http://schemas.microsoft.com/office/drawing/2014/main" id="{50B5A0C1-1451-4143-818B-8ABDA10A8078}"/>
              </a:ext>
            </a:extLst>
          </p:cNvPr>
          <p:cNvSpPr txBox="1"/>
          <p:nvPr/>
        </p:nvSpPr>
        <p:spPr>
          <a:xfrm>
            <a:off x="5651007" y="3818248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spc="-150" dirty="0">
                <a:solidFill>
                  <a:schemeClr val="bg1"/>
                </a:solidFill>
              </a:rPr>
              <a:t>Sample</a:t>
            </a:r>
          </a:p>
        </p:txBody>
      </p:sp>
    </p:spTree>
    <p:extLst>
      <p:ext uri="{BB962C8B-B14F-4D97-AF65-F5344CB8AC3E}">
        <p14:creationId xmlns:p14="http://schemas.microsoft.com/office/powerpoint/2010/main" val="24639406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A10833B-B15E-4EAE-9386-1ABCD7769830}"/>
              </a:ext>
            </a:extLst>
          </p:cNvPr>
          <p:cNvSpPr txBox="1"/>
          <p:nvPr/>
        </p:nvSpPr>
        <p:spPr>
          <a:xfrm>
            <a:off x="5105986" y="2921168"/>
            <a:ext cx="198003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accent4">
                    <a:lumMod val="50000"/>
                  </a:schemeClr>
                </a:solidFill>
              </a:rPr>
              <a:t>Story</a:t>
            </a:r>
            <a:endParaRPr lang="ko-KR" altLang="en-US" sz="60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3" name="양쪽 대괄호 2">
            <a:extLst>
              <a:ext uri="{FF2B5EF4-FFF2-40B4-BE49-F238E27FC236}">
                <a16:creationId xmlns:a16="http://schemas.microsoft.com/office/drawing/2014/main" id="{577B7444-1BD9-4455-AA32-98B617AA2EA2}"/>
              </a:ext>
            </a:extLst>
          </p:cNvPr>
          <p:cNvSpPr/>
          <p:nvPr/>
        </p:nvSpPr>
        <p:spPr>
          <a:xfrm>
            <a:off x="1539949" y="2291316"/>
            <a:ext cx="9112102" cy="2275367"/>
          </a:xfrm>
          <a:prstGeom prst="bracketPair">
            <a:avLst/>
          </a:prstGeom>
          <a:ln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09250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グループ化 12"/>
          <p:cNvGrpSpPr/>
          <p:nvPr/>
        </p:nvGrpSpPr>
        <p:grpSpPr>
          <a:xfrm>
            <a:off x="1905987" y="1405716"/>
            <a:ext cx="8380026" cy="4046567"/>
            <a:chOff x="399539" y="428557"/>
            <a:chExt cx="8380026" cy="4046567"/>
          </a:xfrm>
        </p:grpSpPr>
        <p:sp>
          <p:nvSpPr>
            <p:cNvPr id="2" name="正方形/長方形 1"/>
            <p:cNvSpPr/>
            <p:nvPr/>
          </p:nvSpPr>
          <p:spPr>
            <a:xfrm>
              <a:off x="399539" y="428557"/>
              <a:ext cx="1879836" cy="1879836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b="1" dirty="0">
                  <a:solidFill>
                    <a:schemeClr val="accent6"/>
                  </a:solidFill>
                </a:rPr>
                <a:t>1. </a:t>
              </a:r>
              <a:r>
                <a:rPr kumimoji="1" lang="ko-KR" altLang="en-US" b="1" dirty="0">
                  <a:solidFill>
                    <a:schemeClr val="accent6"/>
                  </a:solidFill>
                </a:rPr>
                <a:t>홈페이지</a:t>
              </a:r>
              <a:endParaRPr kumimoji="1" lang="ja-JP" altLang="en-US" b="1" dirty="0">
                <a:solidFill>
                  <a:schemeClr val="accent6"/>
                </a:solidFill>
              </a:endParaRPr>
            </a:p>
          </p:txBody>
        </p:sp>
        <p:sp>
          <p:nvSpPr>
            <p:cNvPr id="3" name="正方形/長方形 2"/>
            <p:cNvSpPr/>
            <p:nvPr/>
          </p:nvSpPr>
          <p:spPr>
            <a:xfrm>
              <a:off x="2566269" y="428557"/>
              <a:ext cx="1879836" cy="1879836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b="1" dirty="0">
                  <a:solidFill>
                    <a:schemeClr val="accent6"/>
                  </a:solidFill>
                </a:rPr>
                <a:t>2. </a:t>
              </a:r>
              <a:r>
                <a:rPr kumimoji="1" lang="ko-KR" altLang="en-US" b="1" dirty="0">
                  <a:solidFill>
                    <a:schemeClr val="accent6"/>
                  </a:solidFill>
                </a:rPr>
                <a:t>회원가입</a:t>
              </a:r>
              <a:endParaRPr kumimoji="1" lang="ja-JP" altLang="en-US" b="1" dirty="0">
                <a:solidFill>
                  <a:schemeClr val="accent6"/>
                </a:solidFill>
              </a:endParaRPr>
            </a:p>
          </p:txBody>
        </p:sp>
        <p:sp>
          <p:nvSpPr>
            <p:cNvPr id="4" name="正方形/長方形 3"/>
            <p:cNvSpPr/>
            <p:nvPr/>
          </p:nvSpPr>
          <p:spPr>
            <a:xfrm>
              <a:off x="4732999" y="428557"/>
              <a:ext cx="1879836" cy="1879836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b="1" dirty="0">
                  <a:solidFill>
                    <a:schemeClr val="accent6"/>
                  </a:solidFill>
                </a:rPr>
                <a:t>3. </a:t>
              </a:r>
              <a:r>
                <a:rPr kumimoji="1" lang="ko-KR" altLang="en-US" b="1" dirty="0">
                  <a:solidFill>
                    <a:schemeClr val="accent6"/>
                  </a:solidFill>
                </a:rPr>
                <a:t>데이터 업로드</a:t>
              </a:r>
              <a:endParaRPr kumimoji="1" lang="ja-JP" altLang="en-US" b="1" dirty="0">
                <a:solidFill>
                  <a:schemeClr val="accent6"/>
                </a:solidFill>
              </a:endParaRPr>
            </a:p>
          </p:txBody>
        </p:sp>
        <p:sp>
          <p:nvSpPr>
            <p:cNvPr id="5" name="正方形/長方形 4"/>
            <p:cNvSpPr/>
            <p:nvPr/>
          </p:nvSpPr>
          <p:spPr>
            <a:xfrm>
              <a:off x="6899729" y="428557"/>
              <a:ext cx="1879836" cy="1879836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b="1" dirty="0">
                  <a:solidFill>
                    <a:schemeClr val="accent6"/>
                  </a:solidFill>
                </a:rPr>
                <a:t>4. </a:t>
              </a:r>
              <a:r>
                <a:rPr kumimoji="1" lang="ko-KR" altLang="en-US" b="1" dirty="0">
                  <a:solidFill>
                    <a:schemeClr val="accent6"/>
                  </a:solidFill>
                </a:rPr>
                <a:t>데이터 </a:t>
              </a:r>
              <a:r>
                <a:rPr kumimoji="1" lang="ko-KR" altLang="en-US" b="1" dirty="0" err="1">
                  <a:solidFill>
                    <a:schemeClr val="accent6"/>
                  </a:solidFill>
                </a:rPr>
                <a:t>전처리</a:t>
              </a:r>
              <a:endParaRPr kumimoji="1" lang="ja-JP" altLang="en-US" b="1" dirty="0">
                <a:solidFill>
                  <a:schemeClr val="accent6"/>
                </a:solidFill>
              </a:endParaRPr>
            </a:p>
          </p:txBody>
        </p:sp>
        <p:sp>
          <p:nvSpPr>
            <p:cNvPr id="8" name="正方形/長方形 7"/>
            <p:cNvSpPr/>
            <p:nvPr/>
          </p:nvSpPr>
          <p:spPr>
            <a:xfrm>
              <a:off x="399539" y="2595288"/>
              <a:ext cx="1879836" cy="1879836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b="1" dirty="0">
                  <a:solidFill>
                    <a:schemeClr val="accent6"/>
                  </a:solidFill>
                </a:rPr>
                <a:t>5. </a:t>
              </a:r>
              <a:r>
                <a:rPr kumimoji="1" lang="ko-KR" altLang="en-US" b="1" dirty="0">
                  <a:solidFill>
                    <a:schemeClr val="accent6"/>
                  </a:solidFill>
                </a:rPr>
                <a:t>모델 선택</a:t>
              </a:r>
              <a:endParaRPr kumimoji="1" lang="ja-JP" altLang="en-US" b="1" dirty="0">
                <a:solidFill>
                  <a:schemeClr val="accent6"/>
                </a:solidFill>
              </a:endParaRPr>
            </a:p>
          </p:txBody>
        </p:sp>
        <p:sp>
          <p:nvSpPr>
            <p:cNvPr id="9" name="正方形/長方形 8"/>
            <p:cNvSpPr/>
            <p:nvPr/>
          </p:nvSpPr>
          <p:spPr>
            <a:xfrm>
              <a:off x="2566269" y="2595288"/>
              <a:ext cx="1879836" cy="1879836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b="1" dirty="0">
                  <a:solidFill>
                    <a:schemeClr val="accent6"/>
                  </a:solidFill>
                </a:rPr>
                <a:t>6. </a:t>
              </a:r>
              <a:r>
                <a:rPr kumimoji="1" lang="ko-KR" altLang="en-US" b="1" dirty="0">
                  <a:solidFill>
                    <a:schemeClr val="accent6"/>
                  </a:solidFill>
                </a:rPr>
                <a:t>모델 학습 후</a:t>
              </a:r>
              <a:endParaRPr kumimoji="1" lang="en-US" altLang="ko-KR" b="1" dirty="0">
                <a:solidFill>
                  <a:schemeClr val="accent6"/>
                </a:solidFill>
              </a:endParaRPr>
            </a:p>
            <a:p>
              <a:pPr algn="ctr"/>
              <a:r>
                <a:rPr kumimoji="1" lang="ko-KR" altLang="en-US" b="1" dirty="0">
                  <a:solidFill>
                    <a:schemeClr val="accent6"/>
                  </a:solidFill>
                </a:rPr>
                <a:t>결과 확인</a:t>
              </a:r>
              <a:endParaRPr kumimoji="1" lang="ja-JP" altLang="en-US" b="1" dirty="0">
                <a:solidFill>
                  <a:schemeClr val="accent6"/>
                </a:solidFill>
              </a:endParaRPr>
            </a:p>
          </p:txBody>
        </p:sp>
        <p:sp>
          <p:nvSpPr>
            <p:cNvPr id="10" name="正方形/長方形 9"/>
            <p:cNvSpPr/>
            <p:nvPr/>
          </p:nvSpPr>
          <p:spPr>
            <a:xfrm>
              <a:off x="4732999" y="2595288"/>
              <a:ext cx="1879836" cy="1879836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b="1" dirty="0">
                  <a:solidFill>
                    <a:schemeClr val="accent6"/>
                  </a:solidFill>
                </a:rPr>
                <a:t>7. </a:t>
              </a:r>
              <a:r>
                <a:rPr kumimoji="1" lang="ko-KR" altLang="en-US" b="1" dirty="0">
                  <a:solidFill>
                    <a:schemeClr val="accent6"/>
                  </a:solidFill>
                </a:rPr>
                <a:t>최적 모델 탐색</a:t>
              </a:r>
              <a:endParaRPr kumimoji="1" lang="ja-JP" altLang="en-US" b="1" dirty="0">
                <a:solidFill>
                  <a:schemeClr val="accent6"/>
                </a:solidFill>
              </a:endParaRPr>
            </a:p>
          </p:txBody>
        </p:sp>
        <p:sp>
          <p:nvSpPr>
            <p:cNvPr id="11" name="正方形/長方形 10"/>
            <p:cNvSpPr/>
            <p:nvPr/>
          </p:nvSpPr>
          <p:spPr>
            <a:xfrm>
              <a:off x="6899729" y="2595288"/>
              <a:ext cx="1879836" cy="1879836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b="1" dirty="0">
                  <a:solidFill>
                    <a:schemeClr val="accent6"/>
                  </a:solidFill>
                </a:rPr>
                <a:t>8. </a:t>
              </a:r>
              <a:r>
                <a:rPr kumimoji="1" lang="ko-KR" altLang="en-US" b="1" dirty="0">
                  <a:solidFill>
                    <a:schemeClr val="accent6"/>
                  </a:solidFill>
                </a:rPr>
                <a:t>예측파일 다운</a:t>
              </a:r>
              <a:endParaRPr kumimoji="1" lang="ja-JP" altLang="en-US" b="1" dirty="0">
                <a:solidFill>
                  <a:schemeClr val="accent6"/>
                </a:solidFill>
              </a:endParaRPr>
            </a:p>
          </p:txBody>
        </p:sp>
      </p:grpSp>
      <p:sp>
        <p:nvSpPr>
          <p:cNvPr id="6" name="テキスト ボックス 5"/>
          <p:cNvSpPr txBox="1"/>
          <p:nvPr/>
        </p:nvSpPr>
        <p:spPr>
          <a:xfrm>
            <a:off x="4764546" y="5689722"/>
            <a:ext cx="263565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User</a:t>
            </a:r>
            <a:r>
              <a:rPr lang="ko-KR" altLang="en-US" sz="4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ko-KR" sz="4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Flow</a:t>
            </a:r>
            <a:endParaRPr lang="en-US" altLang="ja-JP" sz="40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2" name="正方形/長方形 1">
            <a:extLst>
              <a:ext uri="{FF2B5EF4-FFF2-40B4-BE49-F238E27FC236}">
                <a16:creationId xmlns:a16="http://schemas.microsoft.com/office/drawing/2014/main" id="{7CDA36B9-65C3-491A-A76B-36A9AA7385B4}"/>
              </a:ext>
            </a:extLst>
          </p:cNvPr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正方形/長方形 2">
            <a:extLst>
              <a:ext uri="{FF2B5EF4-FFF2-40B4-BE49-F238E27FC236}">
                <a16:creationId xmlns:a16="http://schemas.microsoft.com/office/drawing/2014/main" id="{F7E9A8EE-42C7-4810-ADB7-B3996E7C335D}"/>
              </a:ext>
            </a:extLst>
          </p:cNvPr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テキスト ボックス 3">
            <a:extLst>
              <a:ext uri="{FF2B5EF4-FFF2-40B4-BE49-F238E27FC236}">
                <a16:creationId xmlns:a16="http://schemas.microsoft.com/office/drawing/2014/main" id="{752E1EAB-E9CF-455E-B8C2-6B1CED7CD2EA}"/>
              </a:ext>
            </a:extLst>
          </p:cNvPr>
          <p:cNvSpPr txBox="1"/>
          <p:nvPr/>
        </p:nvSpPr>
        <p:spPr>
          <a:xfrm>
            <a:off x="1274182" y="198782"/>
            <a:ext cx="17491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Story</a:t>
            </a:r>
            <a:endParaRPr lang="ja-JP" altLang="en-US" sz="36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6" name="テキスト ボックス 4">
            <a:extLst>
              <a:ext uri="{FF2B5EF4-FFF2-40B4-BE49-F238E27FC236}">
                <a16:creationId xmlns:a16="http://schemas.microsoft.com/office/drawing/2014/main" id="{FA99416C-6A5F-4A73-8730-0ED3114B813D}"/>
              </a:ext>
            </a:extLst>
          </p:cNvPr>
          <p:cNvSpPr txBox="1"/>
          <p:nvPr/>
        </p:nvSpPr>
        <p:spPr>
          <a:xfrm>
            <a:off x="132523" y="198782"/>
            <a:ext cx="11416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1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13931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E28CB9AB-8F34-46A7-B937-F16F9FC869B5}"/>
              </a:ext>
            </a:extLst>
          </p:cNvPr>
          <p:cNvSpPr/>
          <p:nvPr/>
        </p:nvSpPr>
        <p:spPr>
          <a:xfrm>
            <a:off x="313248" y="1286540"/>
            <a:ext cx="11565504" cy="5111068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74182" y="198782"/>
            <a:ext cx="25442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전체 구조</a:t>
            </a:r>
            <a:endParaRPr lang="ja-JP" altLang="en-US" sz="36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32523" y="198782"/>
            <a:ext cx="11416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1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9BE7DE-BE2F-44B0-8E6C-FD8E06625459}"/>
              </a:ext>
            </a:extLst>
          </p:cNvPr>
          <p:cNvSpPr txBox="1"/>
          <p:nvPr/>
        </p:nvSpPr>
        <p:spPr>
          <a:xfrm>
            <a:off x="6351898" y="2018876"/>
            <a:ext cx="525950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ko-KR" dirty="0">
                <a:solidFill>
                  <a:srgbClr val="1D1C1D"/>
                </a:solidFill>
                <a:latin typeface="NotoSansKR"/>
              </a:rPr>
              <a:t>--- app.py : runner</a:t>
            </a:r>
          </a:p>
          <a:p>
            <a:r>
              <a:rPr lang="en" altLang="ko-KR" dirty="0">
                <a:solidFill>
                  <a:srgbClr val="1D1C1D"/>
                </a:solidFill>
                <a:latin typeface="NotoSansKR"/>
              </a:rPr>
              <a:t>--- api : group of functions</a:t>
            </a:r>
            <a:br>
              <a:rPr lang="en" altLang="ko-KR" dirty="0"/>
            </a:br>
            <a:r>
              <a:rPr lang="en" altLang="ko-KR" dirty="0"/>
              <a:t>	</a:t>
            </a:r>
            <a:r>
              <a:rPr lang="en" altLang="ko-KR" dirty="0">
                <a:solidFill>
                  <a:srgbClr val="1D1C1D"/>
                </a:solidFill>
                <a:latin typeface="NotoSansKR"/>
              </a:rPr>
              <a:t>--- ai</a:t>
            </a:r>
            <a:br>
              <a:rPr lang="en" altLang="ko-KR" dirty="0"/>
            </a:br>
            <a:r>
              <a:rPr lang="en" altLang="ko-KR" dirty="0"/>
              <a:t>		</a:t>
            </a:r>
            <a:r>
              <a:rPr lang="en" altLang="ko-KR" dirty="0">
                <a:solidFill>
                  <a:srgbClr val="1D1C1D"/>
                </a:solidFill>
                <a:latin typeface="NotoSansKR"/>
              </a:rPr>
              <a:t>--- ai_utils</a:t>
            </a:r>
            <a:br>
              <a:rPr lang="en" altLang="ko-KR" dirty="0"/>
            </a:br>
            <a:r>
              <a:rPr lang="en" altLang="ko-KR" dirty="0"/>
              <a:t>		</a:t>
            </a:r>
            <a:r>
              <a:rPr lang="en" altLang="ko-KR" dirty="0">
                <a:solidFill>
                  <a:srgbClr val="1D1C1D"/>
                </a:solidFill>
                <a:latin typeface="NotoSansKR"/>
              </a:rPr>
              <a:t>--- ai_model files</a:t>
            </a:r>
            <a:br>
              <a:rPr lang="en" altLang="ko-KR" dirty="0"/>
            </a:br>
            <a:r>
              <a:rPr lang="en" altLang="ko-KR" dirty="0"/>
              <a:t>	</a:t>
            </a:r>
            <a:r>
              <a:rPr lang="en" altLang="ko-KR" dirty="0">
                <a:solidFill>
                  <a:srgbClr val="1D1C1D"/>
                </a:solidFill>
                <a:latin typeface="NotoSansKR"/>
              </a:rPr>
              <a:t>--- sql</a:t>
            </a:r>
            <a:br>
              <a:rPr lang="en" altLang="ko-KR" dirty="0"/>
            </a:br>
            <a:r>
              <a:rPr lang="en" altLang="ko-KR" dirty="0"/>
              <a:t>	</a:t>
            </a:r>
            <a:r>
              <a:rPr lang="en" altLang="ko-KR" dirty="0">
                <a:solidFill>
                  <a:srgbClr val="1D1C1D"/>
                </a:solidFill>
                <a:latin typeface="NotoSansKR"/>
              </a:rPr>
              <a:t>--- statistics</a:t>
            </a:r>
          </a:p>
          <a:p>
            <a:r>
              <a:rPr lang="en" altLang="ko-KR" dirty="0">
                <a:solidFill>
                  <a:srgbClr val="1D1C1D"/>
                </a:solidFill>
                <a:latin typeface="NotoSansKR"/>
              </a:rPr>
              <a:t>	--- </a:t>
            </a:r>
            <a:r>
              <a:rPr lang="en-US" altLang="ko-KR" dirty="0">
                <a:solidFill>
                  <a:srgbClr val="1D1C1D"/>
                </a:solidFill>
                <a:latin typeface="NotoSansKR"/>
              </a:rPr>
              <a:t>flask</a:t>
            </a:r>
          </a:p>
          <a:p>
            <a:r>
              <a:rPr lang="en-US" altLang="ko-KR" dirty="0">
                <a:solidFill>
                  <a:srgbClr val="1D1C1D"/>
                </a:solidFill>
                <a:latin typeface="NotoSansKR"/>
              </a:rPr>
              <a:t>	--- </a:t>
            </a:r>
            <a:r>
              <a:rPr lang="en-US" altLang="ko-KR" dirty="0" err="1">
                <a:solidFill>
                  <a:srgbClr val="1D1C1D"/>
                </a:solidFill>
                <a:latin typeface="NotoSansKR"/>
              </a:rPr>
              <a:t>parsers.py</a:t>
            </a:r>
            <a:endParaRPr lang="en" altLang="ko-KR" dirty="0">
              <a:solidFill>
                <a:srgbClr val="1D1C1D"/>
              </a:solidFill>
              <a:latin typeface="NotoSansKR"/>
            </a:endParaRPr>
          </a:p>
          <a:p>
            <a:r>
              <a:rPr lang="en" altLang="ko-KR" dirty="0">
                <a:solidFill>
                  <a:srgbClr val="1D1C1D"/>
                </a:solidFill>
                <a:latin typeface="NotoSansKR"/>
              </a:rPr>
              <a:t>--- customers : user space</a:t>
            </a:r>
          </a:p>
          <a:p>
            <a:r>
              <a:rPr lang="en" altLang="ko-KR" dirty="0">
                <a:solidFill>
                  <a:srgbClr val="1D1C1D"/>
                </a:solidFill>
                <a:latin typeface="NotoSansKR"/>
              </a:rPr>
              <a:t>--- fastprogress : making html bar package</a:t>
            </a:r>
          </a:p>
          <a:p>
            <a:r>
              <a:rPr lang="en" altLang="ko-KR" dirty="0">
                <a:solidFill>
                  <a:srgbClr val="1D1C1D"/>
                </a:solidFill>
                <a:latin typeface="NotoSansKR"/>
              </a:rPr>
              <a:t>--- homes : related to login page</a:t>
            </a:r>
          </a:p>
          <a:p>
            <a:r>
              <a:rPr lang="en" altLang="ko-KR" dirty="0">
                <a:solidFill>
                  <a:srgbClr val="1D1C1D"/>
                </a:solidFill>
                <a:latin typeface="NotoSansKR"/>
              </a:rPr>
              <a:t>--- static : image storage</a:t>
            </a:r>
          </a:p>
          <a:p>
            <a:r>
              <a:rPr lang="en" altLang="ko-KR" dirty="0">
                <a:solidFill>
                  <a:srgbClr val="1D1C1D"/>
                </a:solidFill>
                <a:latin typeface="NotoSansKR"/>
              </a:rPr>
              <a:t>--- templates : html storage</a:t>
            </a:r>
            <a:br>
              <a:rPr lang="en" altLang="ko-KR" dirty="0"/>
            </a:b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00B75D-981F-4795-880D-33E07D6C9AD1}"/>
              </a:ext>
            </a:extLst>
          </p:cNvPr>
          <p:cNvSpPr txBox="1"/>
          <p:nvPr/>
        </p:nvSpPr>
        <p:spPr>
          <a:xfrm>
            <a:off x="6379547" y="1190046"/>
            <a:ext cx="15428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ko-KR" sz="3600" dirty="0">
                <a:solidFill>
                  <a:srgbClr val="1D1C1D"/>
                </a:solidFill>
                <a:latin typeface="NotoSansKR"/>
              </a:rPr>
              <a:t>version</a:t>
            </a:r>
            <a:endParaRPr lang="ko-KR" altLang="en-US" sz="3600" b="1" dirty="0"/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09F22E27-8D54-4F13-9640-02B64A1353ED}"/>
              </a:ext>
            </a:extLst>
          </p:cNvPr>
          <p:cNvCxnSpPr>
            <a:cxnSpLocks/>
          </p:cNvCxnSpPr>
          <p:nvPr/>
        </p:nvCxnSpPr>
        <p:spPr>
          <a:xfrm>
            <a:off x="6406697" y="1818167"/>
            <a:ext cx="1488558" cy="0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그림 14" descr="텍스트이(가) 표시된 사진&#10;&#10;자동 생성된 설명">
            <a:extLst>
              <a:ext uri="{FF2B5EF4-FFF2-40B4-BE49-F238E27FC236}">
                <a16:creationId xmlns:a16="http://schemas.microsoft.com/office/drawing/2014/main" id="{E7F3B76B-41B3-C043-94F6-4743D63481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4182" y="2018876"/>
            <a:ext cx="3695700" cy="34671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1939727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E28CB9AB-8F34-46A7-B937-F16F9FC869B5}"/>
              </a:ext>
            </a:extLst>
          </p:cNvPr>
          <p:cNvSpPr/>
          <p:nvPr/>
        </p:nvSpPr>
        <p:spPr>
          <a:xfrm>
            <a:off x="313248" y="1286540"/>
            <a:ext cx="11565504" cy="5111068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74182" y="198782"/>
            <a:ext cx="25442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전체 구조</a:t>
            </a:r>
            <a:endParaRPr lang="ja-JP" altLang="en-US" sz="36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32523" y="198782"/>
            <a:ext cx="11416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1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9BE7DE-BE2F-44B0-8E6C-FD8E06625459}"/>
              </a:ext>
            </a:extLst>
          </p:cNvPr>
          <p:cNvSpPr txBox="1"/>
          <p:nvPr/>
        </p:nvSpPr>
        <p:spPr>
          <a:xfrm>
            <a:off x="6351898" y="2018876"/>
            <a:ext cx="525950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ko-KR" dirty="0">
                <a:solidFill>
                  <a:srgbClr val="1D1C1D"/>
                </a:solidFill>
                <a:latin typeface="NotoSansKR"/>
              </a:rPr>
              <a:t>--- app.py : runner</a:t>
            </a:r>
          </a:p>
          <a:p>
            <a:r>
              <a:rPr lang="en" altLang="ko-KR" dirty="0">
                <a:solidFill>
                  <a:srgbClr val="1D1C1D"/>
                </a:solidFill>
                <a:latin typeface="NotoSansKR"/>
              </a:rPr>
              <a:t>--- api : group of functions</a:t>
            </a:r>
            <a:br>
              <a:rPr lang="en" altLang="ko-KR" dirty="0"/>
            </a:br>
            <a:r>
              <a:rPr lang="en" altLang="ko-KR" dirty="0"/>
              <a:t>	</a:t>
            </a:r>
            <a:r>
              <a:rPr lang="en" altLang="ko-KR" dirty="0">
                <a:solidFill>
                  <a:srgbClr val="1D1C1D"/>
                </a:solidFill>
                <a:latin typeface="NotoSansKR"/>
              </a:rPr>
              <a:t>--- ai</a:t>
            </a:r>
            <a:br>
              <a:rPr lang="en" altLang="ko-KR" dirty="0"/>
            </a:br>
            <a:r>
              <a:rPr lang="en" altLang="ko-KR" dirty="0"/>
              <a:t>		</a:t>
            </a:r>
            <a:r>
              <a:rPr lang="en" altLang="ko-KR" dirty="0">
                <a:solidFill>
                  <a:srgbClr val="1D1C1D"/>
                </a:solidFill>
                <a:latin typeface="NotoSansKR"/>
              </a:rPr>
              <a:t>--- ai_utils</a:t>
            </a:r>
            <a:br>
              <a:rPr lang="en" altLang="ko-KR" dirty="0"/>
            </a:br>
            <a:r>
              <a:rPr lang="en" altLang="ko-KR" dirty="0"/>
              <a:t>		</a:t>
            </a:r>
            <a:r>
              <a:rPr lang="en" altLang="ko-KR" dirty="0">
                <a:solidFill>
                  <a:srgbClr val="1D1C1D"/>
                </a:solidFill>
                <a:latin typeface="NotoSansKR"/>
              </a:rPr>
              <a:t>--- ai_model files</a:t>
            </a:r>
            <a:br>
              <a:rPr lang="en" altLang="ko-KR" dirty="0"/>
            </a:br>
            <a:r>
              <a:rPr lang="en" altLang="ko-KR" dirty="0"/>
              <a:t>	</a:t>
            </a:r>
            <a:r>
              <a:rPr lang="en" altLang="ko-KR" dirty="0">
                <a:solidFill>
                  <a:srgbClr val="1D1C1D"/>
                </a:solidFill>
                <a:latin typeface="NotoSansKR"/>
              </a:rPr>
              <a:t>--- sql</a:t>
            </a:r>
            <a:br>
              <a:rPr lang="en" altLang="ko-KR" dirty="0"/>
            </a:br>
            <a:r>
              <a:rPr lang="en" altLang="ko-KR" dirty="0"/>
              <a:t>	</a:t>
            </a:r>
            <a:r>
              <a:rPr lang="en" altLang="ko-KR" dirty="0">
                <a:solidFill>
                  <a:srgbClr val="1D1C1D"/>
                </a:solidFill>
                <a:latin typeface="NotoSansKR"/>
              </a:rPr>
              <a:t>--- statistics</a:t>
            </a:r>
          </a:p>
          <a:p>
            <a:r>
              <a:rPr lang="en" altLang="ko-KR" dirty="0">
                <a:solidFill>
                  <a:srgbClr val="1D1C1D"/>
                </a:solidFill>
                <a:latin typeface="NotoSansKR"/>
              </a:rPr>
              <a:t>	--- </a:t>
            </a:r>
            <a:r>
              <a:rPr lang="en-US" altLang="ko-KR" dirty="0">
                <a:solidFill>
                  <a:srgbClr val="1D1C1D"/>
                </a:solidFill>
                <a:latin typeface="NotoSansKR"/>
              </a:rPr>
              <a:t>flask</a:t>
            </a:r>
          </a:p>
          <a:p>
            <a:r>
              <a:rPr lang="en-US" altLang="ko-KR" dirty="0">
                <a:solidFill>
                  <a:srgbClr val="1D1C1D"/>
                </a:solidFill>
                <a:latin typeface="NotoSansKR"/>
              </a:rPr>
              <a:t>	--- </a:t>
            </a:r>
            <a:r>
              <a:rPr lang="en-US" altLang="ko-KR" dirty="0" err="1">
                <a:solidFill>
                  <a:srgbClr val="1D1C1D"/>
                </a:solidFill>
                <a:latin typeface="NotoSansKR"/>
              </a:rPr>
              <a:t>parsers.py</a:t>
            </a:r>
            <a:endParaRPr lang="en" altLang="ko-KR" dirty="0">
              <a:solidFill>
                <a:srgbClr val="1D1C1D"/>
              </a:solidFill>
              <a:latin typeface="NotoSansKR"/>
            </a:endParaRPr>
          </a:p>
          <a:p>
            <a:r>
              <a:rPr lang="en" altLang="ko-KR" dirty="0">
                <a:solidFill>
                  <a:srgbClr val="1D1C1D"/>
                </a:solidFill>
                <a:latin typeface="NotoSansKR"/>
              </a:rPr>
              <a:t>--- customers : user space</a:t>
            </a:r>
          </a:p>
          <a:p>
            <a:r>
              <a:rPr lang="en" altLang="ko-KR" dirty="0">
                <a:solidFill>
                  <a:srgbClr val="1D1C1D"/>
                </a:solidFill>
                <a:latin typeface="NotoSansKR"/>
              </a:rPr>
              <a:t>--- fastprogress : making html bar package</a:t>
            </a:r>
          </a:p>
          <a:p>
            <a:r>
              <a:rPr lang="en" altLang="ko-KR" dirty="0">
                <a:solidFill>
                  <a:srgbClr val="1D1C1D"/>
                </a:solidFill>
                <a:latin typeface="NotoSansKR"/>
              </a:rPr>
              <a:t>--- homes : related to login page</a:t>
            </a:r>
          </a:p>
          <a:p>
            <a:r>
              <a:rPr lang="en" altLang="ko-KR" dirty="0">
                <a:solidFill>
                  <a:srgbClr val="1D1C1D"/>
                </a:solidFill>
                <a:latin typeface="NotoSansKR"/>
              </a:rPr>
              <a:t>--- static : image storage</a:t>
            </a:r>
          </a:p>
          <a:p>
            <a:r>
              <a:rPr lang="en" altLang="ko-KR" dirty="0">
                <a:solidFill>
                  <a:srgbClr val="1D1C1D"/>
                </a:solidFill>
                <a:latin typeface="NotoSansKR"/>
              </a:rPr>
              <a:t>--- templates : html storage</a:t>
            </a:r>
            <a:br>
              <a:rPr lang="en" altLang="ko-KR" dirty="0"/>
            </a:b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00B75D-981F-4795-880D-33E07D6C9AD1}"/>
              </a:ext>
            </a:extLst>
          </p:cNvPr>
          <p:cNvSpPr txBox="1"/>
          <p:nvPr/>
        </p:nvSpPr>
        <p:spPr>
          <a:xfrm>
            <a:off x="6379547" y="1190046"/>
            <a:ext cx="15428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ko-KR" sz="3600" dirty="0">
                <a:solidFill>
                  <a:srgbClr val="1D1C1D"/>
                </a:solidFill>
                <a:latin typeface="NotoSansKR"/>
              </a:rPr>
              <a:t>version</a:t>
            </a:r>
            <a:endParaRPr lang="ko-KR" altLang="en-US" sz="3600" b="1" dirty="0"/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09F22E27-8D54-4F13-9640-02B64A1353ED}"/>
              </a:ext>
            </a:extLst>
          </p:cNvPr>
          <p:cNvCxnSpPr>
            <a:cxnSpLocks/>
          </p:cNvCxnSpPr>
          <p:nvPr/>
        </p:nvCxnSpPr>
        <p:spPr>
          <a:xfrm>
            <a:off x="6406697" y="1818167"/>
            <a:ext cx="1488558" cy="0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그림 13">
            <a:extLst>
              <a:ext uri="{FF2B5EF4-FFF2-40B4-BE49-F238E27FC236}">
                <a16:creationId xmlns:a16="http://schemas.microsoft.com/office/drawing/2014/main" id="{E2B39B7E-8971-B54C-B1DE-DA9BF36B2F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747" y="1379528"/>
            <a:ext cx="6038650" cy="484876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158077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E28CB9AB-8F34-46A7-B937-F16F9FC869B5}"/>
              </a:ext>
            </a:extLst>
          </p:cNvPr>
          <p:cNvSpPr/>
          <p:nvPr/>
        </p:nvSpPr>
        <p:spPr>
          <a:xfrm>
            <a:off x="313248" y="1286540"/>
            <a:ext cx="11565504" cy="5111068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74182" y="198782"/>
            <a:ext cx="25442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전체 구조</a:t>
            </a:r>
            <a:endParaRPr lang="ja-JP" altLang="en-US" sz="36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32523" y="198782"/>
            <a:ext cx="11416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1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9BE7DE-BE2F-44B0-8E6C-FD8E06625459}"/>
              </a:ext>
            </a:extLst>
          </p:cNvPr>
          <p:cNvSpPr txBox="1"/>
          <p:nvPr/>
        </p:nvSpPr>
        <p:spPr>
          <a:xfrm>
            <a:off x="6351898" y="2018876"/>
            <a:ext cx="525950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ko-KR" dirty="0">
                <a:solidFill>
                  <a:srgbClr val="1D1C1D"/>
                </a:solidFill>
                <a:latin typeface="NotoSansKR"/>
              </a:rPr>
              <a:t>--- app.py : runner</a:t>
            </a:r>
          </a:p>
          <a:p>
            <a:r>
              <a:rPr lang="en" altLang="ko-KR" dirty="0">
                <a:solidFill>
                  <a:srgbClr val="1D1C1D"/>
                </a:solidFill>
                <a:latin typeface="NotoSansKR"/>
              </a:rPr>
              <a:t>--- api : group of functions</a:t>
            </a:r>
            <a:br>
              <a:rPr lang="en" altLang="ko-KR" dirty="0"/>
            </a:br>
            <a:r>
              <a:rPr lang="en" altLang="ko-KR" dirty="0"/>
              <a:t>	</a:t>
            </a:r>
            <a:r>
              <a:rPr lang="en" altLang="ko-KR" dirty="0">
                <a:solidFill>
                  <a:srgbClr val="1D1C1D"/>
                </a:solidFill>
                <a:latin typeface="NotoSansKR"/>
              </a:rPr>
              <a:t>--- ai</a:t>
            </a:r>
            <a:br>
              <a:rPr lang="en" altLang="ko-KR" dirty="0"/>
            </a:br>
            <a:r>
              <a:rPr lang="en" altLang="ko-KR" dirty="0"/>
              <a:t>		</a:t>
            </a:r>
            <a:r>
              <a:rPr lang="en" altLang="ko-KR" dirty="0">
                <a:solidFill>
                  <a:srgbClr val="1D1C1D"/>
                </a:solidFill>
                <a:latin typeface="NotoSansKR"/>
              </a:rPr>
              <a:t>--- ai_utils</a:t>
            </a:r>
            <a:br>
              <a:rPr lang="en" altLang="ko-KR" dirty="0"/>
            </a:br>
            <a:r>
              <a:rPr lang="en" altLang="ko-KR" dirty="0"/>
              <a:t>		</a:t>
            </a:r>
            <a:r>
              <a:rPr lang="en" altLang="ko-KR" dirty="0">
                <a:solidFill>
                  <a:srgbClr val="1D1C1D"/>
                </a:solidFill>
                <a:latin typeface="NotoSansKR"/>
              </a:rPr>
              <a:t>--- ai_model files</a:t>
            </a:r>
            <a:br>
              <a:rPr lang="en" altLang="ko-KR" dirty="0"/>
            </a:br>
            <a:r>
              <a:rPr lang="en" altLang="ko-KR" dirty="0"/>
              <a:t>	</a:t>
            </a:r>
            <a:r>
              <a:rPr lang="en" altLang="ko-KR" dirty="0">
                <a:solidFill>
                  <a:srgbClr val="1D1C1D"/>
                </a:solidFill>
                <a:latin typeface="NotoSansKR"/>
              </a:rPr>
              <a:t>--- sql</a:t>
            </a:r>
            <a:br>
              <a:rPr lang="en" altLang="ko-KR" dirty="0"/>
            </a:br>
            <a:r>
              <a:rPr lang="en" altLang="ko-KR" dirty="0"/>
              <a:t>	</a:t>
            </a:r>
            <a:r>
              <a:rPr lang="en" altLang="ko-KR" dirty="0">
                <a:solidFill>
                  <a:srgbClr val="1D1C1D"/>
                </a:solidFill>
                <a:latin typeface="NotoSansKR"/>
              </a:rPr>
              <a:t>--- statistics</a:t>
            </a:r>
          </a:p>
          <a:p>
            <a:r>
              <a:rPr lang="en" altLang="ko-KR" dirty="0">
                <a:solidFill>
                  <a:srgbClr val="1D1C1D"/>
                </a:solidFill>
                <a:latin typeface="NotoSansKR"/>
              </a:rPr>
              <a:t>	--- </a:t>
            </a:r>
            <a:r>
              <a:rPr lang="en-US" altLang="ko-KR" dirty="0">
                <a:solidFill>
                  <a:srgbClr val="1D1C1D"/>
                </a:solidFill>
                <a:latin typeface="NotoSansKR"/>
              </a:rPr>
              <a:t>flask</a:t>
            </a:r>
          </a:p>
          <a:p>
            <a:r>
              <a:rPr lang="en-US" altLang="ko-KR" dirty="0">
                <a:solidFill>
                  <a:srgbClr val="1D1C1D"/>
                </a:solidFill>
                <a:latin typeface="NotoSansKR"/>
              </a:rPr>
              <a:t>	--- </a:t>
            </a:r>
            <a:r>
              <a:rPr lang="en-US" altLang="ko-KR" dirty="0" err="1">
                <a:solidFill>
                  <a:srgbClr val="1D1C1D"/>
                </a:solidFill>
                <a:latin typeface="NotoSansKR"/>
              </a:rPr>
              <a:t>parsers.py</a:t>
            </a:r>
            <a:endParaRPr lang="en" altLang="ko-KR" dirty="0">
              <a:solidFill>
                <a:srgbClr val="1D1C1D"/>
              </a:solidFill>
              <a:latin typeface="NotoSansKR"/>
            </a:endParaRPr>
          </a:p>
          <a:p>
            <a:r>
              <a:rPr lang="en" altLang="ko-KR" dirty="0">
                <a:solidFill>
                  <a:srgbClr val="1D1C1D"/>
                </a:solidFill>
                <a:latin typeface="NotoSansKR"/>
              </a:rPr>
              <a:t>--- customers : user space</a:t>
            </a:r>
          </a:p>
          <a:p>
            <a:r>
              <a:rPr lang="en" altLang="ko-KR" dirty="0">
                <a:solidFill>
                  <a:srgbClr val="1D1C1D"/>
                </a:solidFill>
                <a:latin typeface="NotoSansKR"/>
              </a:rPr>
              <a:t>--- fastprogress : making html bar package</a:t>
            </a:r>
          </a:p>
          <a:p>
            <a:r>
              <a:rPr lang="en" altLang="ko-KR" dirty="0">
                <a:solidFill>
                  <a:srgbClr val="1D1C1D"/>
                </a:solidFill>
                <a:latin typeface="NotoSansKR"/>
              </a:rPr>
              <a:t>--- homes : related to login page</a:t>
            </a:r>
          </a:p>
          <a:p>
            <a:r>
              <a:rPr lang="en" altLang="ko-KR" dirty="0">
                <a:solidFill>
                  <a:srgbClr val="1D1C1D"/>
                </a:solidFill>
                <a:latin typeface="NotoSansKR"/>
              </a:rPr>
              <a:t>--- static : image storage</a:t>
            </a:r>
          </a:p>
          <a:p>
            <a:r>
              <a:rPr lang="en" altLang="ko-KR" dirty="0">
                <a:solidFill>
                  <a:srgbClr val="1D1C1D"/>
                </a:solidFill>
                <a:latin typeface="NotoSansKR"/>
              </a:rPr>
              <a:t>--- templates : html storage</a:t>
            </a:r>
            <a:br>
              <a:rPr lang="en" altLang="ko-KR" dirty="0"/>
            </a:b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00B75D-981F-4795-880D-33E07D6C9AD1}"/>
              </a:ext>
            </a:extLst>
          </p:cNvPr>
          <p:cNvSpPr txBox="1"/>
          <p:nvPr/>
        </p:nvSpPr>
        <p:spPr>
          <a:xfrm>
            <a:off x="6379547" y="1190046"/>
            <a:ext cx="15428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ko-KR" sz="3600" dirty="0">
                <a:solidFill>
                  <a:srgbClr val="1D1C1D"/>
                </a:solidFill>
                <a:latin typeface="NotoSansKR"/>
              </a:rPr>
              <a:t>version</a:t>
            </a:r>
            <a:endParaRPr lang="ko-KR" altLang="en-US" sz="3600" b="1" dirty="0"/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09F22E27-8D54-4F13-9640-02B64A1353ED}"/>
              </a:ext>
            </a:extLst>
          </p:cNvPr>
          <p:cNvCxnSpPr>
            <a:cxnSpLocks/>
          </p:cNvCxnSpPr>
          <p:nvPr/>
        </p:nvCxnSpPr>
        <p:spPr>
          <a:xfrm>
            <a:off x="6406697" y="1818167"/>
            <a:ext cx="1488558" cy="0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그림 13">
            <a:extLst>
              <a:ext uri="{FF2B5EF4-FFF2-40B4-BE49-F238E27FC236}">
                <a16:creationId xmlns:a16="http://schemas.microsoft.com/office/drawing/2014/main" id="{6C850342-7BBB-B44A-AE5F-01B222B123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949" y="1513211"/>
            <a:ext cx="5562600" cy="47244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9188343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D767B"/>
            </a:gs>
            <a:gs pos="30000">
              <a:srgbClr val="F8ADA8"/>
            </a:gs>
            <a:gs pos="78000">
              <a:srgbClr val="D8C9C6"/>
            </a:gs>
            <a:gs pos="100000">
              <a:srgbClr val="AFD7D9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86400" cy="6858000"/>
          </a:xfrm>
          <a:prstGeom prst="rect">
            <a:avLst/>
          </a:prstGeom>
        </p:spPr>
      </p:pic>
      <p:sp>
        <p:nvSpPr>
          <p:cNvPr id="4" name="正方形/長方形 1">
            <a:extLst>
              <a:ext uri="{FF2B5EF4-FFF2-40B4-BE49-F238E27FC236}">
                <a16:creationId xmlns:a16="http://schemas.microsoft.com/office/drawing/2014/main" id="{06958DF4-BC45-4BE1-8480-5FD300E27B59}"/>
              </a:ext>
            </a:extLst>
          </p:cNvPr>
          <p:cNvSpPr/>
          <p:nvPr/>
        </p:nvSpPr>
        <p:spPr>
          <a:xfrm>
            <a:off x="7324367" y="1849332"/>
            <a:ext cx="3159336" cy="3159336"/>
          </a:xfrm>
          <a:prstGeom prst="rect">
            <a:avLst/>
          </a:prstGeom>
          <a:noFill/>
          <a:ln w="165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3C1769-23C7-4981-AFFD-2B33B7D4FD60}"/>
              </a:ext>
            </a:extLst>
          </p:cNvPr>
          <p:cNvSpPr txBox="1"/>
          <p:nvPr/>
        </p:nvSpPr>
        <p:spPr>
          <a:xfrm>
            <a:off x="8573444" y="3157878"/>
            <a:ext cx="6399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</a:rPr>
              <a:t>02</a:t>
            </a:r>
            <a:endParaRPr lang="ko-KR" altLang="en-US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33533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DC4BA9A-1E1F-494C-B13C-A74AB56F5903}"/>
              </a:ext>
            </a:extLst>
          </p:cNvPr>
          <p:cNvSpPr txBox="1"/>
          <p:nvPr/>
        </p:nvSpPr>
        <p:spPr>
          <a:xfrm>
            <a:off x="5083548" y="2921168"/>
            <a:ext cx="202491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Code</a:t>
            </a:r>
            <a:endParaRPr lang="ko-KR" altLang="en-US" sz="6000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" name="양쪽 대괄호 2">
            <a:extLst>
              <a:ext uri="{FF2B5EF4-FFF2-40B4-BE49-F238E27FC236}">
                <a16:creationId xmlns:a16="http://schemas.microsoft.com/office/drawing/2014/main" id="{4C49ABC6-E01A-444E-AF74-103B1E239E5D}"/>
              </a:ext>
            </a:extLst>
          </p:cNvPr>
          <p:cNvSpPr/>
          <p:nvPr/>
        </p:nvSpPr>
        <p:spPr>
          <a:xfrm>
            <a:off x="1539949" y="2291316"/>
            <a:ext cx="9112102" cy="2275367"/>
          </a:xfrm>
          <a:prstGeom prst="bracketPair">
            <a:avLst/>
          </a:prstGeom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9718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E28CB9AB-8F34-46A7-B937-F16F9FC869B5}"/>
              </a:ext>
            </a:extLst>
          </p:cNvPr>
          <p:cNvSpPr/>
          <p:nvPr/>
        </p:nvSpPr>
        <p:spPr>
          <a:xfrm>
            <a:off x="313248" y="1251376"/>
            <a:ext cx="11565504" cy="5111068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2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74182" y="198782"/>
            <a:ext cx="18004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비디오</a:t>
            </a:r>
            <a:endParaRPr lang="ja-JP" altLang="en-US" sz="36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32523" y="198782"/>
            <a:ext cx="11416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2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E12A10E8-0B43-F541-A5C9-8FED19DB00FE}"/>
              </a:ext>
            </a:extLst>
          </p:cNvPr>
          <p:cNvGrpSpPr/>
          <p:nvPr/>
        </p:nvGrpSpPr>
        <p:grpSpPr>
          <a:xfrm>
            <a:off x="5338146" y="3483744"/>
            <a:ext cx="1515708" cy="646331"/>
            <a:chOff x="6379547" y="1190046"/>
            <a:chExt cx="1515708" cy="646331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AF77BCB-B41B-A644-9E79-E819B0FEC68F}"/>
                </a:ext>
              </a:extLst>
            </p:cNvPr>
            <p:cNvSpPr txBox="1"/>
            <p:nvPr/>
          </p:nvSpPr>
          <p:spPr>
            <a:xfrm>
              <a:off x="6379547" y="1190046"/>
              <a:ext cx="140455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rgbClr val="1D1C1D"/>
                  </a:solidFill>
                  <a:latin typeface="NotoSansKR"/>
                </a:rPr>
                <a:t> </a:t>
              </a:r>
              <a:r>
                <a:rPr lang="en-US" altLang="ko-KR" sz="3600" b="1" dirty="0">
                  <a:solidFill>
                    <a:srgbClr val="1D1C1D"/>
                  </a:solidFill>
                  <a:latin typeface="NotoSansKR"/>
                  <a:hlinkClick r:id="rId3"/>
                </a:rPr>
                <a:t>Video</a:t>
              </a:r>
              <a:endParaRPr lang="ko-KR" altLang="en-US" sz="3600" b="1" dirty="0"/>
            </a:p>
          </p:txBody>
        </p:sp>
        <p:cxnSp>
          <p:nvCxnSpPr>
            <p:cNvPr id="10" name="직선 연결선 25">
              <a:extLst>
                <a:ext uri="{FF2B5EF4-FFF2-40B4-BE49-F238E27FC236}">
                  <a16:creationId xmlns:a16="http://schemas.microsoft.com/office/drawing/2014/main" id="{DC388DDB-AEE9-5F46-9E95-E5BB3994E2A1}"/>
                </a:ext>
              </a:extLst>
            </p:cNvPr>
            <p:cNvCxnSpPr>
              <a:cxnSpLocks/>
            </p:cNvCxnSpPr>
            <p:nvPr/>
          </p:nvCxnSpPr>
          <p:spPr>
            <a:xfrm>
              <a:off x="6406697" y="1818167"/>
              <a:ext cx="1488558" cy="0"/>
            </a:xfrm>
            <a:prstGeom prst="line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902260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E28CB9AB-8F34-46A7-B937-F16F9FC869B5}"/>
              </a:ext>
            </a:extLst>
          </p:cNvPr>
          <p:cNvSpPr/>
          <p:nvPr/>
        </p:nvSpPr>
        <p:spPr>
          <a:xfrm>
            <a:off x="313248" y="1286540"/>
            <a:ext cx="11565504" cy="5111068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74182" y="198782"/>
            <a:ext cx="28777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0.</a:t>
            </a:r>
            <a:r>
              <a:rPr lang="ko-KR" altLang="en-US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서버구동</a:t>
            </a:r>
            <a:endParaRPr lang="ja-JP" altLang="en-US" sz="36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32523" y="198782"/>
            <a:ext cx="11416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2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9BE7DE-BE2F-44B0-8E6C-FD8E06625459}"/>
              </a:ext>
            </a:extLst>
          </p:cNvPr>
          <p:cNvSpPr txBox="1"/>
          <p:nvPr/>
        </p:nvSpPr>
        <p:spPr>
          <a:xfrm>
            <a:off x="6349690" y="2298321"/>
            <a:ext cx="525950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3600" dirty="0"/>
              <a:t>1. config.py, init.sh</a:t>
            </a:r>
          </a:p>
          <a:p>
            <a:endParaRPr kumimoji="1" lang="en-US" altLang="ko-KR" sz="3600" dirty="0"/>
          </a:p>
          <a:p>
            <a:r>
              <a:rPr kumimoji="1" lang="en-US" altLang="ko-KR" sz="3600" dirty="0"/>
              <a:t>2. continue.py</a:t>
            </a:r>
          </a:p>
          <a:p>
            <a:endParaRPr kumimoji="1" lang="en-US" altLang="ko-KR" sz="3600" dirty="0"/>
          </a:p>
          <a:p>
            <a:r>
              <a:rPr kumimoji="1" lang="en-US" altLang="ko-KR" sz="3600" dirty="0"/>
              <a:t>3. app.py</a:t>
            </a:r>
            <a:endParaRPr kumimoji="1" lang="ko-KR" altLang="en-US" sz="3600" dirty="0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292E95FE-BBD6-4108-8D10-0D9A15AB5948}"/>
              </a:ext>
            </a:extLst>
          </p:cNvPr>
          <p:cNvGrpSpPr/>
          <p:nvPr/>
        </p:nvGrpSpPr>
        <p:grpSpPr>
          <a:xfrm>
            <a:off x="6349690" y="1431276"/>
            <a:ext cx="1515708" cy="646331"/>
            <a:chOff x="6379547" y="1190046"/>
            <a:chExt cx="1515708" cy="646331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953F292-A721-46E1-8207-51AECFFE6188}"/>
                </a:ext>
              </a:extLst>
            </p:cNvPr>
            <p:cNvSpPr txBox="1"/>
            <p:nvPr/>
          </p:nvSpPr>
          <p:spPr>
            <a:xfrm>
              <a:off x="6379547" y="1190046"/>
              <a:ext cx="104067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rgbClr val="1D1C1D"/>
                  </a:solidFill>
                  <a:latin typeface="NotoSansKR"/>
                </a:rPr>
                <a:t>Files</a:t>
              </a:r>
              <a:endParaRPr lang="ko-KR" altLang="en-US" sz="3600" b="1" dirty="0"/>
            </a:p>
          </p:txBody>
        </p: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131F56CD-1AC0-477C-BA65-25100D2F3907}"/>
                </a:ext>
              </a:extLst>
            </p:cNvPr>
            <p:cNvCxnSpPr>
              <a:cxnSpLocks/>
            </p:cNvCxnSpPr>
            <p:nvPr/>
          </p:nvCxnSpPr>
          <p:spPr>
            <a:xfrm>
              <a:off x="6406697" y="1818167"/>
              <a:ext cx="1488558" cy="0"/>
            </a:xfrm>
            <a:prstGeom prst="line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40B747AA-BFB5-AB43-BDFA-0B4AAD88C6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9363" y="1464913"/>
            <a:ext cx="2652530" cy="475432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3256984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E28CB9AB-8F34-46A7-B937-F16F9FC869B5}"/>
              </a:ext>
            </a:extLst>
          </p:cNvPr>
          <p:cNvSpPr/>
          <p:nvPr/>
        </p:nvSpPr>
        <p:spPr>
          <a:xfrm>
            <a:off x="313248" y="1286540"/>
            <a:ext cx="11565504" cy="5111068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74182" y="198782"/>
            <a:ext cx="28777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1.</a:t>
            </a:r>
            <a:r>
              <a:rPr lang="ko-KR" altLang="en-US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홈페이지</a:t>
            </a:r>
            <a:endParaRPr lang="ja-JP" altLang="en-US" sz="36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32523" y="198782"/>
            <a:ext cx="11416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2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9BE7DE-BE2F-44B0-8E6C-FD8E06625459}"/>
              </a:ext>
            </a:extLst>
          </p:cNvPr>
          <p:cNvSpPr txBox="1"/>
          <p:nvPr/>
        </p:nvSpPr>
        <p:spPr>
          <a:xfrm>
            <a:off x="6459932" y="2676970"/>
            <a:ext cx="52595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800" dirty="0"/>
              <a:t>home.html</a:t>
            </a:r>
            <a:endParaRPr lang="ko-KR" altLang="en-US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93A5BCBF-A3D9-435A-B9AB-680C2D0F36E5}"/>
              </a:ext>
            </a:extLst>
          </p:cNvPr>
          <p:cNvGrpSpPr/>
          <p:nvPr/>
        </p:nvGrpSpPr>
        <p:grpSpPr>
          <a:xfrm>
            <a:off x="6459934" y="1899773"/>
            <a:ext cx="1515708" cy="646331"/>
            <a:chOff x="6379547" y="1190046"/>
            <a:chExt cx="1515708" cy="646331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600B75D-981F-4795-880D-33E07D6C9AD1}"/>
                </a:ext>
              </a:extLst>
            </p:cNvPr>
            <p:cNvSpPr txBox="1"/>
            <p:nvPr/>
          </p:nvSpPr>
          <p:spPr>
            <a:xfrm>
              <a:off x="6379547" y="1190046"/>
              <a:ext cx="130516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rgbClr val="1D1C1D"/>
                  </a:solidFill>
                  <a:latin typeface="NotoSansKR"/>
                </a:rPr>
                <a:t>HTML</a:t>
              </a:r>
              <a:endParaRPr lang="ko-KR" altLang="en-US" sz="3600" b="1" dirty="0"/>
            </a:p>
          </p:txBody>
        </p: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09F22E27-8D54-4F13-9640-02B64A1353ED}"/>
                </a:ext>
              </a:extLst>
            </p:cNvPr>
            <p:cNvCxnSpPr>
              <a:cxnSpLocks/>
            </p:cNvCxnSpPr>
            <p:nvPr/>
          </p:nvCxnSpPr>
          <p:spPr>
            <a:xfrm>
              <a:off x="6406697" y="1818167"/>
              <a:ext cx="1488558" cy="0"/>
            </a:xfrm>
            <a:prstGeom prst="line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9DAA50EE-F971-4908-9541-ADC2843152CD}"/>
              </a:ext>
            </a:extLst>
          </p:cNvPr>
          <p:cNvGrpSpPr/>
          <p:nvPr/>
        </p:nvGrpSpPr>
        <p:grpSpPr>
          <a:xfrm>
            <a:off x="6459932" y="3665566"/>
            <a:ext cx="1805559" cy="646331"/>
            <a:chOff x="6379547" y="2976865"/>
            <a:chExt cx="1805559" cy="646331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79349F2-9650-4EA8-A093-CF96D4D05016}"/>
                </a:ext>
              </a:extLst>
            </p:cNvPr>
            <p:cNvSpPr txBox="1"/>
            <p:nvPr/>
          </p:nvSpPr>
          <p:spPr>
            <a:xfrm>
              <a:off x="6379547" y="2976865"/>
              <a:ext cx="180555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rgbClr val="1D1C1D"/>
                  </a:solidFill>
                  <a:latin typeface="NotoSansKR"/>
                </a:rPr>
                <a:t>PYTHON</a:t>
              </a:r>
              <a:endParaRPr lang="ko-KR" altLang="en-US" sz="3600" b="1" dirty="0"/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5D300C8B-838E-4E70-912C-2E93B3105E38}"/>
                </a:ext>
              </a:extLst>
            </p:cNvPr>
            <p:cNvCxnSpPr>
              <a:cxnSpLocks/>
            </p:cNvCxnSpPr>
            <p:nvPr/>
          </p:nvCxnSpPr>
          <p:spPr>
            <a:xfrm>
              <a:off x="6406697" y="3604986"/>
              <a:ext cx="1488558" cy="0"/>
            </a:xfrm>
            <a:prstGeom prst="line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9CAF77DC-6E2B-4883-AE84-D8B33199F362}"/>
              </a:ext>
            </a:extLst>
          </p:cNvPr>
          <p:cNvSpPr txBox="1"/>
          <p:nvPr/>
        </p:nvSpPr>
        <p:spPr>
          <a:xfrm>
            <a:off x="6457273" y="4552477"/>
            <a:ext cx="52595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800" dirty="0">
                <a:hlinkClick r:id="rId3"/>
              </a:rPr>
              <a:t>home.__init__.py</a:t>
            </a:r>
            <a:endParaRPr kumimoji="1" lang="en-US" altLang="ko-KR" sz="1800" dirty="0"/>
          </a:p>
        </p:txBody>
      </p:sp>
      <p:pic>
        <p:nvPicPr>
          <p:cNvPr id="16" name="그림 15" descr="텍스트이(가) 표시된 사진&#10;&#10;자동 생성된 설명">
            <a:extLst>
              <a:ext uri="{FF2B5EF4-FFF2-40B4-BE49-F238E27FC236}">
                <a16:creationId xmlns:a16="http://schemas.microsoft.com/office/drawing/2014/main" id="{44894A84-FABD-B44B-ABD6-7929E5381D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816" y="1899773"/>
            <a:ext cx="4060392" cy="383117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2396903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9598">
            <a:alpha val="89926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54B06272-D923-4A3E-9139-6A17E7858F83}"/>
              </a:ext>
            </a:extLst>
          </p:cNvPr>
          <p:cNvSpPr txBox="1"/>
          <p:nvPr/>
        </p:nvSpPr>
        <p:spPr>
          <a:xfrm>
            <a:off x="1400712" y="524835"/>
            <a:ext cx="18165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b="1" spc="-150" dirty="0">
                <a:solidFill>
                  <a:schemeClr val="bg1"/>
                </a:solidFill>
              </a:rPr>
              <a:t>Outline</a:t>
            </a:r>
            <a:endParaRPr kumimoji="1" lang="ja-JP" altLang="en-US" sz="4000" b="1" spc="-15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0F9463-4505-451F-8BF5-877E3F648D14}"/>
              </a:ext>
            </a:extLst>
          </p:cNvPr>
          <p:cNvSpPr txBox="1"/>
          <p:nvPr/>
        </p:nvSpPr>
        <p:spPr>
          <a:xfrm flipH="1">
            <a:off x="572692" y="1719596"/>
            <a:ext cx="7373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spc="300" dirty="0">
                <a:solidFill>
                  <a:schemeClr val="bg1"/>
                </a:solidFill>
              </a:rPr>
              <a:t>01</a:t>
            </a:r>
            <a:endParaRPr lang="ko-KR" altLang="en-US" b="1" spc="300" dirty="0">
              <a:solidFill>
                <a:schemeClr val="bg1"/>
              </a:solidFill>
            </a:endParaRPr>
          </a:p>
        </p:txBody>
      </p:sp>
      <p:sp>
        <p:nvSpPr>
          <p:cNvPr id="7" name="テキスト ボックス 2">
            <a:extLst>
              <a:ext uri="{FF2B5EF4-FFF2-40B4-BE49-F238E27FC236}">
                <a16:creationId xmlns:a16="http://schemas.microsoft.com/office/drawing/2014/main" id="{7CC15B21-9934-4063-A981-1254F24D8805}"/>
              </a:ext>
            </a:extLst>
          </p:cNvPr>
          <p:cNvSpPr txBox="1"/>
          <p:nvPr/>
        </p:nvSpPr>
        <p:spPr>
          <a:xfrm>
            <a:off x="1463132" y="1943062"/>
            <a:ext cx="43781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3600" b="1" spc="300" dirty="0">
                <a:solidFill>
                  <a:schemeClr val="bg1"/>
                </a:solidFill>
              </a:rPr>
              <a:t>Purpose &amp; </a:t>
            </a:r>
            <a:r>
              <a:rPr lang="en-US" altLang="ja-JP" sz="3600" b="1" spc="300" dirty="0">
                <a:solidFill>
                  <a:schemeClr val="bg1"/>
                </a:solidFill>
              </a:rPr>
              <a:t>Story</a:t>
            </a:r>
            <a:endParaRPr kumimoji="1" lang="ja-JP" altLang="en-US" sz="3600" b="1" spc="30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4DB5A7E-51DA-45F0-A929-5431E5D5A880}"/>
              </a:ext>
            </a:extLst>
          </p:cNvPr>
          <p:cNvSpPr txBox="1"/>
          <p:nvPr/>
        </p:nvSpPr>
        <p:spPr>
          <a:xfrm flipH="1">
            <a:off x="572692" y="3153212"/>
            <a:ext cx="7373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spc="300" dirty="0">
                <a:solidFill>
                  <a:schemeClr val="bg1"/>
                </a:solidFill>
              </a:rPr>
              <a:t>02</a:t>
            </a:r>
            <a:endParaRPr lang="ko-KR" altLang="en-US" b="1" spc="300" dirty="0">
              <a:solidFill>
                <a:schemeClr val="bg1"/>
              </a:solidFill>
            </a:endParaRPr>
          </a:p>
        </p:txBody>
      </p:sp>
      <p:sp>
        <p:nvSpPr>
          <p:cNvPr id="11" name="テキスト ボックス 2">
            <a:extLst>
              <a:ext uri="{FF2B5EF4-FFF2-40B4-BE49-F238E27FC236}">
                <a16:creationId xmlns:a16="http://schemas.microsoft.com/office/drawing/2014/main" id="{684CA1B1-84A5-4407-9F98-DBDDC4410CA8}"/>
              </a:ext>
            </a:extLst>
          </p:cNvPr>
          <p:cNvSpPr txBox="1"/>
          <p:nvPr/>
        </p:nvSpPr>
        <p:spPr>
          <a:xfrm>
            <a:off x="1400712" y="3429000"/>
            <a:ext cx="48526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ja-JP" sz="3600" b="1" spc="300" dirty="0">
                <a:solidFill>
                  <a:schemeClr val="bg1"/>
                </a:solidFill>
              </a:rPr>
              <a:t>Implement</a:t>
            </a:r>
            <a:r>
              <a:rPr lang="ko-KR" altLang="en-US" sz="3600" b="1" spc="300" dirty="0">
                <a:solidFill>
                  <a:schemeClr val="bg1"/>
                </a:solidFill>
              </a:rPr>
              <a:t> </a:t>
            </a:r>
            <a:r>
              <a:rPr lang="en-US" altLang="ko-KR" sz="3600" b="1" spc="300" dirty="0">
                <a:solidFill>
                  <a:schemeClr val="bg1"/>
                </a:solidFill>
              </a:rPr>
              <a:t>&amp;</a:t>
            </a:r>
            <a:r>
              <a:rPr lang="ko-KR" altLang="en-US" sz="3600" b="1" spc="300" dirty="0">
                <a:solidFill>
                  <a:schemeClr val="bg1"/>
                </a:solidFill>
              </a:rPr>
              <a:t> </a:t>
            </a:r>
            <a:r>
              <a:rPr kumimoji="1" lang="en-US" altLang="ja-JP" sz="3600" b="1" spc="300" dirty="0">
                <a:solidFill>
                  <a:schemeClr val="bg1"/>
                </a:solidFill>
              </a:rPr>
              <a:t>Code</a:t>
            </a:r>
            <a:endParaRPr kumimoji="1" lang="ja-JP" altLang="en-US" sz="3600" b="1" spc="300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BBC6803-C36E-419F-B459-0FEDB76C58AE}"/>
              </a:ext>
            </a:extLst>
          </p:cNvPr>
          <p:cNvSpPr txBox="1"/>
          <p:nvPr/>
        </p:nvSpPr>
        <p:spPr>
          <a:xfrm flipH="1">
            <a:off x="572692" y="4586828"/>
            <a:ext cx="7373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spc="300" dirty="0">
                <a:solidFill>
                  <a:schemeClr val="bg1"/>
                </a:solidFill>
              </a:rPr>
              <a:t>03</a:t>
            </a:r>
            <a:endParaRPr lang="ko-KR" altLang="en-US" b="1" spc="300" dirty="0">
              <a:solidFill>
                <a:schemeClr val="bg1"/>
              </a:solidFill>
            </a:endParaRPr>
          </a:p>
        </p:txBody>
      </p:sp>
      <p:sp>
        <p:nvSpPr>
          <p:cNvPr id="16" name="テキスト ボックス 2">
            <a:extLst>
              <a:ext uri="{FF2B5EF4-FFF2-40B4-BE49-F238E27FC236}">
                <a16:creationId xmlns:a16="http://schemas.microsoft.com/office/drawing/2014/main" id="{2000CC67-EC4F-443A-AD62-490557A2DC6F}"/>
              </a:ext>
            </a:extLst>
          </p:cNvPr>
          <p:cNvSpPr txBox="1"/>
          <p:nvPr/>
        </p:nvSpPr>
        <p:spPr>
          <a:xfrm>
            <a:off x="1693182" y="4785672"/>
            <a:ext cx="31213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ja-JP" sz="3600" b="1" spc="300" dirty="0">
                <a:solidFill>
                  <a:schemeClr val="bg1"/>
                </a:solidFill>
              </a:rPr>
              <a:t>Application</a:t>
            </a:r>
            <a:endParaRPr lang="ja-JP" altLang="en-US" sz="3600" b="1" spc="300" dirty="0">
              <a:solidFill>
                <a:schemeClr val="bg1"/>
              </a:solidFill>
            </a:endParaRPr>
          </a:p>
        </p:txBody>
      </p:sp>
      <p:sp>
        <p:nvSpPr>
          <p:cNvPr id="19" name="正方形/長方形 1">
            <a:extLst>
              <a:ext uri="{FF2B5EF4-FFF2-40B4-BE49-F238E27FC236}">
                <a16:creationId xmlns:a16="http://schemas.microsoft.com/office/drawing/2014/main" id="{CACB1BF2-EB4E-4F36-8540-C3A1A7F0AD1E}"/>
              </a:ext>
            </a:extLst>
          </p:cNvPr>
          <p:cNvSpPr/>
          <p:nvPr/>
        </p:nvSpPr>
        <p:spPr>
          <a:xfrm>
            <a:off x="764078" y="2147201"/>
            <a:ext cx="296326" cy="296326"/>
          </a:xfrm>
          <a:prstGeom prst="rect">
            <a:avLst/>
          </a:prstGeom>
          <a:solidFill>
            <a:schemeClr val="bg1"/>
          </a:solidFill>
          <a:ln w="152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正方形/長方形 1">
            <a:extLst>
              <a:ext uri="{FF2B5EF4-FFF2-40B4-BE49-F238E27FC236}">
                <a16:creationId xmlns:a16="http://schemas.microsoft.com/office/drawing/2014/main" id="{9D4C5111-349B-4C66-9360-465CACA0780D}"/>
              </a:ext>
            </a:extLst>
          </p:cNvPr>
          <p:cNvSpPr/>
          <p:nvPr/>
        </p:nvSpPr>
        <p:spPr>
          <a:xfrm>
            <a:off x="764078" y="3605718"/>
            <a:ext cx="296326" cy="296326"/>
          </a:xfrm>
          <a:prstGeom prst="rect">
            <a:avLst/>
          </a:prstGeom>
          <a:solidFill>
            <a:schemeClr val="bg1"/>
          </a:solidFill>
          <a:ln w="152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1">
            <a:extLst>
              <a:ext uri="{FF2B5EF4-FFF2-40B4-BE49-F238E27FC236}">
                <a16:creationId xmlns:a16="http://schemas.microsoft.com/office/drawing/2014/main" id="{60B14E28-E606-4F67-BC37-14433FFBA3C5}"/>
              </a:ext>
            </a:extLst>
          </p:cNvPr>
          <p:cNvSpPr/>
          <p:nvPr/>
        </p:nvSpPr>
        <p:spPr>
          <a:xfrm>
            <a:off x="764078" y="5064235"/>
            <a:ext cx="296326" cy="296326"/>
          </a:xfrm>
          <a:prstGeom prst="rect">
            <a:avLst/>
          </a:prstGeom>
          <a:solidFill>
            <a:schemeClr val="bg1"/>
          </a:solidFill>
          <a:ln w="152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23" name="図 1">
            <a:extLst>
              <a:ext uri="{FF2B5EF4-FFF2-40B4-BE49-F238E27FC236}">
                <a16:creationId xmlns:a16="http://schemas.microsoft.com/office/drawing/2014/main" id="{093739A1-0025-D441-A3DA-3B2E2002241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clrChange>
              <a:clrFrom>
                <a:srgbClr val="FE8B84"/>
              </a:clrFrom>
              <a:clrTo>
                <a:srgbClr val="FE8B84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43" t="16425" r="16374" b="22513"/>
          <a:stretch/>
        </p:blipFill>
        <p:spPr>
          <a:xfrm>
            <a:off x="8319039" y="1513651"/>
            <a:ext cx="3872961" cy="5344349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37C87181-1973-4D03-8949-51256C34A7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8210" y="2027907"/>
            <a:ext cx="2959374" cy="326627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3705973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E28CB9AB-8F34-46A7-B937-F16F9FC869B5}"/>
              </a:ext>
            </a:extLst>
          </p:cNvPr>
          <p:cNvSpPr/>
          <p:nvPr/>
        </p:nvSpPr>
        <p:spPr>
          <a:xfrm>
            <a:off x="313248" y="1286540"/>
            <a:ext cx="11565504" cy="5111068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74182" y="198782"/>
            <a:ext cx="30828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2. </a:t>
            </a:r>
            <a:r>
              <a:rPr lang="ko-KR" altLang="en-US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회원가입</a:t>
            </a:r>
            <a:endParaRPr lang="ja-JP" altLang="en-US" sz="36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32523" y="198782"/>
            <a:ext cx="11416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2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9BE7DE-BE2F-44B0-8E6C-FD8E06625459}"/>
              </a:ext>
            </a:extLst>
          </p:cNvPr>
          <p:cNvSpPr txBox="1"/>
          <p:nvPr/>
        </p:nvSpPr>
        <p:spPr>
          <a:xfrm>
            <a:off x="6419739" y="2558907"/>
            <a:ext cx="52595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800" dirty="0"/>
              <a:t>register.html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93A5BCBF-A3D9-435A-B9AB-680C2D0F36E5}"/>
              </a:ext>
            </a:extLst>
          </p:cNvPr>
          <p:cNvGrpSpPr/>
          <p:nvPr/>
        </p:nvGrpSpPr>
        <p:grpSpPr>
          <a:xfrm>
            <a:off x="6419741" y="1781710"/>
            <a:ext cx="1515708" cy="646331"/>
            <a:chOff x="6379547" y="1190046"/>
            <a:chExt cx="1515708" cy="646331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600B75D-981F-4795-880D-33E07D6C9AD1}"/>
                </a:ext>
              </a:extLst>
            </p:cNvPr>
            <p:cNvSpPr txBox="1"/>
            <p:nvPr/>
          </p:nvSpPr>
          <p:spPr>
            <a:xfrm>
              <a:off x="6379547" y="1190046"/>
              <a:ext cx="130516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rgbClr val="1D1C1D"/>
                  </a:solidFill>
                  <a:latin typeface="NotoSansKR"/>
                </a:rPr>
                <a:t>HTML</a:t>
              </a:r>
              <a:endParaRPr lang="ko-KR" altLang="en-US" sz="3600" b="1" dirty="0"/>
            </a:p>
          </p:txBody>
        </p: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09F22E27-8D54-4F13-9640-02B64A1353ED}"/>
                </a:ext>
              </a:extLst>
            </p:cNvPr>
            <p:cNvCxnSpPr>
              <a:cxnSpLocks/>
            </p:cNvCxnSpPr>
            <p:nvPr/>
          </p:nvCxnSpPr>
          <p:spPr>
            <a:xfrm>
              <a:off x="6406697" y="1818167"/>
              <a:ext cx="1488558" cy="0"/>
            </a:xfrm>
            <a:prstGeom prst="line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9DAA50EE-F971-4908-9541-ADC2843152CD}"/>
              </a:ext>
            </a:extLst>
          </p:cNvPr>
          <p:cNvGrpSpPr/>
          <p:nvPr/>
        </p:nvGrpSpPr>
        <p:grpSpPr>
          <a:xfrm>
            <a:off x="6388803" y="3089157"/>
            <a:ext cx="1805559" cy="646331"/>
            <a:chOff x="6379547" y="2976865"/>
            <a:chExt cx="1805559" cy="646331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79349F2-9650-4EA8-A093-CF96D4D05016}"/>
                </a:ext>
              </a:extLst>
            </p:cNvPr>
            <p:cNvSpPr txBox="1"/>
            <p:nvPr/>
          </p:nvSpPr>
          <p:spPr>
            <a:xfrm>
              <a:off x="6379547" y="2976865"/>
              <a:ext cx="180555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rgbClr val="1D1C1D"/>
                  </a:solidFill>
                  <a:latin typeface="NotoSansKR"/>
                </a:rPr>
                <a:t>PYTHON</a:t>
              </a:r>
              <a:endParaRPr lang="ko-KR" altLang="en-US" sz="3600" b="1" dirty="0"/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5D300C8B-838E-4E70-912C-2E93B3105E38}"/>
                </a:ext>
              </a:extLst>
            </p:cNvPr>
            <p:cNvCxnSpPr>
              <a:cxnSpLocks/>
            </p:cNvCxnSpPr>
            <p:nvPr/>
          </p:nvCxnSpPr>
          <p:spPr>
            <a:xfrm>
              <a:off x="6406697" y="3604986"/>
              <a:ext cx="1488558" cy="0"/>
            </a:xfrm>
            <a:prstGeom prst="line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9CAF77DC-6E2B-4883-AE84-D8B33199F362}"/>
              </a:ext>
            </a:extLst>
          </p:cNvPr>
          <p:cNvSpPr txBox="1"/>
          <p:nvPr/>
        </p:nvSpPr>
        <p:spPr>
          <a:xfrm>
            <a:off x="6386144" y="3976068"/>
            <a:ext cx="52595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800" dirty="0"/>
              <a:t>homes.__</a:t>
            </a:r>
            <a:r>
              <a:rPr kumimoji="1" lang="en-US" altLang="ko-KR" sz="1800" dirty="0" err="1"/>
              <a:t>init</a:t>
            </a:r>
            <a:r>
              <a:rPr kumimoji="1" lang="en-US" altLang="ko-KR" sz="1800" dirty="0"/>
              <a:t>__.register</a:t>
            </a:r>
          </a:p>
          <a:p>
            <a:endParaRPr kumimoji="1" lang="en-US" altLang="ko-KR" sz="1800" dirty="0"/>
          </a:p>
          <a:p>
            <a:r>
              <a:rPr kumimoji="1" lang="en-US" altLang="ko-KR" sz="1800" dirty="0"/>
              <a:t>homes.homes_utils.py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E5619138-C4B6-2747-9B7A-95B8E4A55F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7169" y="1781710"/>
            <a:ext cx="3403600" cy="39116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728460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E28CB9AB-8F34-46A7-B937-F16F9FC869B5}"/>
              </a:ext>
            </a:extLst>
          </p:cNvPr>
          <p:cNvSpPr/>
          <p:nvPr/>
        </p:nvSpPr>
        <p:spPr>
          <a:xfrm>
            <a:off x="313248" y="1286540"/>
            <a:ext cx="11565504" cy="5111068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74182" y="198782"/>
            <a:ext cx="25442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2. </a:t>
            </a:r>
            <a:r>
              <a:rPr lang="ko-KR" altLang="en-US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로그인</a:t>
            </a:r>
            <a:endParaRPr lang="ja-JP" altLang="en-US" sz="36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32523" y="198782"/>
            <a:ext cx="11416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2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9BE7DE-BE2F-44B0-8E6C-FD8E06625459}"/>
              </a:ext>
            </a:extLst>
          </p:cNvPr>
          <p:cNvSpPr txBox="1"/>
          <p:nvPr/>
        </p:nvSpPr>
        <p:spPr>
          <a:xfrm>
            <a:off x="6459932" y="2692659"/>
            <a:ext cx="52595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login</a:t>
            </a:r>
            <a:r>
              <a:rPr kumimoji="1" lang="en-US" altLang="ko-KR" sz="1800" dirty="0"/>
              <a:t>.html</a:t>
            </a:r>
            <a:endParaRPr lang="ko-KR" altLang="en-US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93A5BCBF-A3D9-435A-B9AB-680C2D0F36E5}"/>
              </a:ext>
            </a:extLst>
          </p:cNvPr>
          <p:cNvGrpSpPr/>
          <p:nvPr/>
        </p:nvGrpSpPr>
        <p:grpSpPr>
          <a:xfrm>
            <a:off x="6459934" y="1915462"/>
            <a:ext cx="1515708" cy="646331"/>
            <a:chOff x="6379547" y="1190046"/>
            <a:chExt cx="1515708" cy="646331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600B75D-981F-4795-880D-33E07D6C9AD1}"/>
                </a:ext>
              </a:extLst>
            </p:cNvPr>
            <p:cNvSpPr txBox="1"/>
            <p:nvPr/>
          </p:nvSpPr>
          <p:spPr>
            <a:xfrm>
              <a:off x="6379547" y="1190046"/>
              <a:ext cx="130516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rgbClr val="1D1C1D"/>
                  </a:solidFill>
                  <a:latin typeface="NotoSansKR"/>
                </a:rPr>
                <a:t>HTML</a:t>
              </a:r>
              <a:endParaRPr lang="ko-KR" altLang="en-US" sz="3600" b="1" dirty="0"/>
            </a:p>
          </p:txBody>
        </p: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09F22E27-8D54-4F13-9640-02B64A1353ED}"/>
                </a:ext>
              </a:extLst>
            </p:cNvPr>
            <p:cNvCxnSpPr>
              <a:cxnSpLocks/>
            </p:cNvCxnSpPr>
            <p:nvPr/>
          </p:nvCxnSpPr>
          <p:spPr>
            <a:xfrm>
              <a:off x="6406697" y="1818167"/>
              <a:ext cx="1488558" cy="0"/>
            </a:xfrm>
            <a:prstGeom prst="line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9DAA50EE-F971-4908-9541-ADC2843152CD}"/>
              </a:ext>
            </a:extLst>
          </p:cNvPr>
          <p:cNvGrpSpPr/>
          <p:nvPr/>
        </p:nvGrpSpPr>
        <p:grpSpPr>
          <a:xfrm>
            <a:off x="6428996" y="3222909"/>
            <a:ext cx="1805559" cy="646331"/>
            <a:chOff x="6379547" y="2976865"/>
            <a:chExt cx="1805559" cy="646331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79349F2-9650-4EA8-A093-CF96D4D05016}"/>
                </a:ext>
              </a:extLst>
            </p:cNvPr>
            <p:cNvSpPr txBox="1"/>
            <p:nvPr/>
          </p:nvSpPr>
          <p:spPr>
            <a:xfrm>
              <a:off x="6379547" y="2976865"/>
              <a:ext cx="180555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rgbClr val="1D1C1D"/>
                  </a:solidFill>
                  <a:latin typeface="NotoSansKR"/>
                </a:rPr>
                <a:t>PYTHON</a:t>
              </a:r>
              <a:endParaRPr lang="ko-KR" altLang="en-US" sz="3600" b="1" dirty="0"/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5D300C8B-838E-4E70-912C-2E93B3105E38}"/>
                </a:ext>
              </a:extLst>
            </p:cNvPr>
            <p:cNvCxnSpPr>
              <a:cxnSpLocks/>
            </p:cNvCxnSpPr>
            <p:nvPr/>
          </p:nvCxnSpPr>
          <p:spPr>
            <a:xfrm>
              <a:off x="6406697" y="3604986"/>
              <a:ext cx="1488558" cy="0"/>
            </a:xfrm>
            <a:prstGeom prst="line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9CAF77DC-6E2B-4883-AE84-D8B33199F362}"/>
              </a:ext>
            </a:extLst>
          </p:cNvPr>
          <p:cNvSpPr txBox="1"/>
          <p:nvPr/>
        </p:nvSpPr>
        <p:spPr>
          <a:xfrm>
            <a:off x="6428996" y="4252828"/>
            <a:ext cx="52595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800" dirty="0" err="1"/>
              <a:t>forms.Loginform</a:t>
            </a:r>
            <a:endParaRPr kumimoji="1" lang="en-US" altLang="ko-KR" sz="1800" dirty="0"/>
          </a:p>
          <a:p>
            <a:endParaRPr kumimoji="1" lang="en-US" altLang="ko-KR" sz="1800" dirty="0"/>
          </a:p>
          <a:p>
            <a:r>
              <a:rPr lang="en-US" altLang="ko-KR" dirty="0"/>
              <a:t>homes.__init__.py</a:t>
            </a:r>
            <a:endParaRPr kumimoji="1" lang="en-US" altLang="ko-KR" sz="1800" dirty="0"/>
          </a:p>
        </p:txBody>
      </p:sp>
      <p:pic>
        <p:nvPicPr>
          <p:cNvPr id="23" name="그림 22" descr="텍스트이(가) 표시된 사진&#10;&#10;자동 생성된 설명">
            <a:extLst>
              <a:ext uri="{FF2B5EF4-FFF2-40B4-BE49-F238E27FC236}">
                <a16:creationId xmlns:a16="http://schemas.microsoft.com/office/drawing/2014/main" id="{A16441A8-BD36-4A27-AB34-8AA8C40543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131" y="2059653"/>
            <a:ext cx="4321189" cy="3675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62714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E28CB9AB-8F34-46A7-B937-F16F9FC869B5}"/>
              </a:ext>
            </a:extLst>
          </p:cNvPr>
          <p:cNvSpPr/>
          <p:nvPr/>
        </p:nvSpPr>
        <p:spPr>
          <a:xfrm>
            <a:off x="313248" y="1286540"/>
            <a:ext cx="11565504" cy="5111068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74182" y="198782"/>
            <a:ext cx="43652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3. </a:t>
            </a:r>
            <a:r>
              <a:rPr lang="ko-KR" altLang="en-US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데이터 업로드</a:t>
            </a:r>
            <a:endParaRPr lang="ja-JP" altLang="en-US" sz="36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32523" y="198782"/>
            <a:ext cx="11416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2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9BE7DE-BE2F-44B0-8E6C-FD8E06625459}"/>
              </a:ext>
            </a:extLst>
          </p:cNvPr>
          <p:cNvSpPr txBox="1"/>
          <p:nvPr/>
        </p:nvSpPr>
        <p:spPr>
          <a:xfrm>
            <a:off x="6469980" y="2670628"/>
            <a:ext cx="52595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api</a:t>
            </a:r>
            <a:r>
              <a:rPr kumimoji="1" lang="en-US" altLang="ko-KR" sz="1800" dirty="0"/>
              <a:t>.html</a:t>
            </a:r>
          </a:p>
          <a:p>
            <a:endParaRPr kumimoji="1" lang="en-US" altLang="ko-KR" sz="1800" dirty="0"/>
          </a:p>
          <a:p>
            <a:r>
              <a:rPr lang="en-US" altLang="ko-KR" dirty="0"/>
              <a:t>glob.html</a:t>
            </a:r>
            <a:endParaRPr lang="ko-KR" altLang="en-US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93A5BCBF-A3D9-435A-B9AB-680C2D0F36E5}"/>
              </a:ext>
            </a:extLst>
          </p:cNvPr>
          <p:cNvGrpSpPr/>
          <p:nvPr/>
        </p:nvGrpSpPr>
        <p:grpSpPr>
          <a:xfrm>
            <a:off x="6469982" y="1893431"/>
            <a:ext cx="1515708" cy="646331"/>
            <a:chOff x="6379547" y="1190046"/>
            <a:chExt cx="1515708" cy="646331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600B75D-981F-4795-880D-33E07D6C9AD1}"/>
                </a:ext>
              </a:extLst>
            </p:cNvPr>
            <p:cNvSpPr txBox="1"/>
            <p:nvPr/>
          </p:nvSpPr>
          <p:spPr>
            <a:xfrm>
              <a:off x="6379547" y="1190046"/>
              <a:ext cx="130516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rgbClr val="1D1C1D"/>
                  </a:solidFill>
                  <a:latin typeface="NotoSansKR"/>
                </a:rPr>
                <a:t>HTML</a:t>
              </a:r>
              <a:endParaRPr lang="ko-KR" altLang="en-US" sz="3600" b="1" dirty="0"/>
            </a:p>
          </p:txBody>
        </p: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09F22E27-8D54-4F13-9640-02B64A1353ED}"/>
                </a:ext>
              </a:extLst>
            </p:cNvPr>
            <p:cNvCxnSpPr>
              <a:cxnSpLocks/>
            </p:cNvCxnSpPr>
            <p:nvPr/>
          </p:nvCxnSpPr>
          <p:spPr>
            <a:xfrm>
              <a:off x="6406697" y="1818167"/>
              <a:ext cx="1488558" cy="0"/>
            </a:xfrm>
            <a:prstGeom prst="line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9DAA50EE-F971-4908-9541-ADC2843152CD}"/>
              </a:ext>
            </a:extLst>
          </p:cNvPr>
          <p:cNvGrpSpPr/>
          <p:nvPr/>
        </p:nvGrpSpPr>
        <p:grpSpPr>
          <a:xfrm>
            <a:off x="6497132" y="3905641"/>
            <a:ext cx="1805559" cy="646331"/>
            <a:chOff x="6379547" y="2976865"/>
            <a:chExt cx="1805559" cy="646331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79349F2-9650-4EA8-A093-CF96D4D05016}"/>
                </a:ext>
              </a:extLst>
            </p:cNvPr>
            <p:cNvSpPr txBox="1"/>
            <p:nvPr/>
          </p:nvSpPr>
          <p:spPr>
            <a:xfrm>
              <a:off x="6379547" y="2976865"/>
              <a:ext cx="180555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rgbClr val="1D1C1D"/>
                  </a:solidFill>
                  <a:latin typeface="NotoSansKR"/>
                </a:rPr>
                <a:t>PYTHON</a:t>
              </a:r>
              <a:endParaRPr lang="ko-KR" altLang="en-US" sz="3600" b="1" dirty="0"/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5D300C8B-838E-4E70-912C-2E93B3105E38}"/>
                </a:ext>
              </a:extLst>
            </p:cNvPr>
            <p:cNvCxnSpPr>
              <a:cxnSpLocks/>
            </p:cNvCxnSpPr>
            <p:nvPr/>
          </p:nvCxnSpPr>
          <p:spPr>
            <a:xfrm>
              <a:off x="6406697" y="3604986"/>
              <a:ext cx="1488558" cy="0"/>
            </a:xfrm>
            <a:prstGeom prst="line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9CAF77DC-6E2B-4883-AE84-D8B33199F362}"/>
              </a:ext>
            </a:extLst>
          </p:cNvPr>
          <p:cNvSpPr txBox="1"/>
          <p:nvPr/>
        </p:nvSpPr>
        <p:spPr>
          <a:xfrm>
            <a:off x="6494473" y="4802051"/>
            <a:ext cx="52595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app.py</a:t>
            </a:r>
            <a:endParaRPr kumimoji="1" lang="en-US" altLang="ko-KR" sz="1800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D56DC34C-0120-E64A-9CF4-93979164F0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9962" y="1854524"/>
            <a:ext cx="3136900" cy="39751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5481656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E28CB9AB-8F34-46A7-B937-F16F9FC869B5}"/>
              </a:ext>
            </a:extLst>
          </p:cNvPr>
          <p:cNvSpPr/>
          <p:nvPr/>
        </p:nvSpPr>
        <p:spPr>
          <a:xfrm>
            <a:off x="313248" y="1286540"/>
            <a:ext cx="11565504" cy="5111068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74182" y="198782"/>
            <a:ext cx="43652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3. </a:t>
            </a:r>
            <a:r>
              <a:rPr lang="ko-KR" altLang="en-US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데이터 업로드</a:t>
            </a:r>
            <a:endParaRPr lang="ja-JP" altLang="en-US" sz="36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32523" y="198782"/>
            <a:ext cx="11416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2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9BE7DE-BE2F-44B0-8E6C-FD8E06625459}"/>
              </a:ext>
            </a:extLst>
          </p:cNvPr>
          <p:cNvSpPr txBox="1"/>
          <p:nvPr/>
        </p:nvSpPr>
        <p:spPr>
          <a:xfrm>
            <a:off x="6469980" y="2670628"/>
            <a:ext cx="52595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api</a:t>
            </a:r>
            <a:r>
              <a:rPr kumimoji="1" lang="en-US" altLang="ko-KR" sz="1800" dirty="0"/>
              <a:t>.html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93A5BCBF-A3D9-435A-B9AB-680C2D0F36E5}"/>
              </a:ext>
            </a:extLst>
          </p:cNvPr>
          <p:cNvGrpSpPr/>
          <p:nvPr/>
        </p:nvGrpSpPr>
        <p:grpSpPr>
          <a:xfrm>
            <a:off x="6469982" y="1893431"/>
            <a:ext cx="1515708" cy="646331"/>
            <a:chOff x="6379547" y="1190046"/>
            <a:chExt cx="1515708" cy="646331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600B75D-981F-4795-880D-33E07D6C9AD1}"/>
                </a:ext>
              </a:extLst>
            </p:cNvPr>
            <p:cNvSpPr txBox="1"/>
            <p:nvPr/>
          </p:nvSpPr>
          <p:spPr>
            <a:xfrm>
              <a:off x="6379547" y="1190046"/>
              <a:ext cx="130516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rgbClr val="1D1C1D"/>
                  </a:solidFill>
                  <a:latin typeface="NotoSansKR"/>
                </a:rPr>
                <a:t>HTML</a:t>
              </a:r>
              <a:endParaRPr lang="ko-KR" altLang="en-US" sz="3600" b="1" dirty="0"/>
            </a:p>
          </p:txBody>
        </p: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09F22E27-8D54-4F13-9640-02B64A1353ED}"/>
                </a:ext>
              </a:extLst>
            </p:cNvPr>
            <p:cNvCxnSpPr>
              <a:cxnSpLocks/>
            </p:cNvCxnSpPr>
            <p:nvPr/>
          </p:nvCxnSpPr>
          <p:spPr>
            <a:xfrm>
              <a:off x="6406697" y="1818167"/>
              <a:ext cx="1488558" cy="0"/>
            </a:xfrm>
            <a:prstGeom prst="line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9DAA50EE-F971-4908-9541-ADC2843152CD}"/>
              </a:ext>
            </a:extLst>
          </p:cNvPr>
          <p:cNvGrpSpPr/>
          <p:nvPr/>
        </p:nvGrpSpPr>
        <p:grpSpPr>
          <a:xfrm>
            <a:off x="6497132" y="3905641"/>
            <a:ext cx="1515708" cy="646331"/>
            <a:chOff x="6379547" y="2976865"/>
            <a:chExt cx="1515708" cy="646331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79349F2-9650-4EA8-A093-CF96D4D05016}"/>
                </a:ext>
              </a:extLst>
            </p:cNvPr>
            <p:cNvSpPr txBox="1"/>
            <p:nvPr/>
          </p:nvSpPr>
          <p:spPr>
            <a:xfrm>
              <a:off x="6379547" y="2976865"/>
              <a:ext cx="87184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rgbClr val="1D1C1D"/>
                  </a:solidFill>
                  <a:latin typeface="NotoSansKR"/>
                </a:rPr>
                <a:t>ETC</a:t>
              </a:r>
              <a:endParaRPr lang="ko-KR" altLang="en-US" sz="3600" b="1" dirty="0"/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5D300C8B-838E-4E70-912C-2E93B3105E38}"/>
                </a:ext>
              </a:extLst>
            </p:cNvPr>
            <p:cNvCxnSpPr>
              <a:cxnSpLocks/>
            </p:cNvCxnSpPr>
            <p:nvPr/>
          </p:nvCxnSpPr>
          <p:spPr>
            <a:xfrm>
              <a:off x="6406697" y="3604986"/>
              <a:ext cx="1488558" cy="0"/>
            </a:xfrm>
            <a:prstGeom prst="line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9CAF77DC-6E2B-4883-AE84-D8B33199F362}"/>
              </a:ext>
            </a:extLst>
          </p:cNvPr>
          <p:cNvSpPr txBox="1"/>
          <p:nvPr/>
        </p:nvSpPr>
        <p:spPr>
          <a:xfrm>
            <a:off x="6494473" y="4802051"/>
            <a:ext cx="52595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800" dirty="0"/>
              <a:t>DB data</a:t>
            </a:r>
          </a:p>
          <a:p>
            <a:r>
              <a:rPr lang="en-US" altLang="ko-KR" dirty="0"/>
              <a:t>Redis data</a:t>
            </a:r>
            <a:endParaRPr kumimoji="1" lang="en-US" altLang="ko-KR" sz="1800" dirty="0"/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7617FD6D-8345-47BA-9C20-09007EC1BF56}"/>
              </a:ext>
            </a:extLst>
          </p:cNvPr>
          <p:cNvGrpSpPr/>
          <p:nvPr/>
        </p:nvGrpSpPr>
        <p:grpSpPr>
          <a:xfrm>
            <a:off x="8705075" y="1893431"/>
            <a:ext cx="1805559" cy="646331"/>
            <a:chOff x="6379547" y="2976865"/>
            <a:chExt cx="1805559" cy="646331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C4B9FF0-6154-443C-A7AD-913831443865}"/>
                </a:ext>
              </a:extLst>
            </p:cNvPr>
            <p:cNvSpPr txBox="1"/>
            <p:nvPr/>
          </p:nvSpPr>
          <p:spPr>
            <a:xfrm>
              <a:off x="6379547" y="2976865"/>
              <a:ext cx="180555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rgbClr val="1D1C1D"/>
                  </a:solidFill>
                  <a:latin typeface="NotoSansKR"/>
                </a:rPr>
                <a:t>PYTHON</a:t>
              </a:r>
              <a:endParaRPr lang="ko-KR" altLang="en-US" sz="3600" b="1" dirty="0"/>
            </a:p>
          </p:txBody>
        </p:sp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46B828A0-A5AB-4995-BFE8-D27C2714A87B}"/>
                </a:ext>
              </a:extLst>
            </p:cNvPr>
            <p:cNvCxnSpPr>
              <a:cxnSpLocks/>
            </p:cNvCxnSpPr>
            <p:nvPr/>
          </p:nvCxnSpPr>
          <p:spPr>
            <a:xfrm>
              <a:off x="6406697" y="3604986"/>
              <a:ext cx="1488558" cy="0"/>
            </a:xfrm>
            <a:prstGeom prst="line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C6693103-4581-4CC1-827B-3D1A278DDC2C}"/>
              </a:ext>
            </a:extLst>
          </p:cNvPr>
          <p:cNvSpPr txBox="1"/>
          <p:nvPr/>
        </p:nvSpPr>
        <p:spPr>
          <a:xfrm>
            <a:off x="8702416" y="2789841"/>
            <a:ext cx="18910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app.py</a:t>
            </a:r>
          </a:p>
          <a:p>
            <a:r>
              <a:rPr lang="en-US" altLang="ko-KR" dirty="0"/>
              <a:t>redis_post.py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0F7DA364-9886-824C-8B1D-CD504FF14C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058" y="2335178"/>
            <a:ext cx="5587070" cy="284254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1887420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E28CB9AB-8F34-46A7-B937-F16F9FC869B5}"/>
              </a:ext>
            </a:extLst>
          </p:cNvPr>
          <p:cNvSpPr/>
          <p:nvPr/>
        </p:nvSpPr>
        <p:spPr>
          <a:xfrm>
            <a:off x="313248" y="1286540"/>
            <a:ext cx="11565504" cy="5111068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74182" y="198782"/>
            <a:ext cx="45704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4. </a:t>
            </a:r>
            <a:r>
              <a:rPr lang="ko-KR" altLang="en-US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데이터 </a:t>
            </a:r>
            <a:r>
              <a:rPr lang="ko-KR" altLang="en-US" sz="3600" b="1" spc="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전처리</a:t>
            </a:r>
            <a:r>
              <a:rPr lang="ko-KR" altLang="en-US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lang="ja-JP" altLang="en-US" sz="36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32523" y="198782"/>
            <a:ext cx="11416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2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9BE7DE-BE2F-44B0-8E6C-FD8E06625459}"/>
              </a:ext>
            </a:extLst>
          </p:cNvPr>
          <p:cNvSpPr txBox="1"/>
          <p:nvPr/>
        </p:nvSpPr>
        <p:spPr>
          <a:xfrm>
            <a:off x="6660541" y="2560095"/>
            <a:ext cx="52595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fr-FR" altLang="ko-KR" sz="1800" dirty="0"/>
              <a:t>successive</a:t>
            </a:r>
            <a:r>
              <a:rPr kumimoji="1" lang="en-US" altLang="ko-KR" sz="1800" dirty="0"/>
              <a:t>_excel.html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93A5BCBF-A3D9-435A-B9AB-680C2D0F36E5}"/>
              </a:ext>
            </a:extLst>
          </p:cNvPr>
          <p:cNvGrpSpPr/>
          <p:nvPr/>
        </p:nvGrpSpPr>
        <p:grpSpPr>
          <a:xfrm>
            <a:off x="6660543" y="1782898"/>
            <a:ext cx="1515708" cy="646331"/>
            <a:chOff x="6379547" y="1190046"/>
            <a:chExt cx="1515708" cy="646331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600B75D-981F-4795-880D-33E07D6C9AD1}"/>
                </a:ext>
              </a:extLst>
            </p:cNvPr>
            <p:cNvSpPr txBox="1"/>
            <p:nvPr/>
          </p:nvSpPr>
          <p:spPr>
            <a:xfrm>
              <a:off x="6379547" y="1190046"/>
              <a:ext cx="130516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rgbClr val="1D1C1D"/>
                  </a:solidFill>
                  <a:latin typeface="NotoSansKR"/>
                </a:rPr>
                <a:t>HTML</a:t>
              </a:r>
              <a:endParaRPr lang="ko-KR" altLang="en-US" sz="3600" b="1" dirty="0"/>
            </a:p>
          </p:txBody>
        </p: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09F22E27-8D54-4F13-9640-02B64A1353ED}"/>
                </a:ext>
              </a:extLst>
            </p:cNvPr>
            <p:cNvCxnSpPr>
              <a:cxnSpLocks/>
            </p:cNvCxnSpPr>
            <p:nvPr/>
          </p:nvCxnSpPr>
          <p:spPr>
            <a:xfrm>
              <a:off x="6406697" y="1818167"/>
              <a:ext cx="1488558" cy="0"/>
            </a:xfrm>
            <a:prstGeom prst="line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9DAA50EE-F971-4908-9541-ADC2843152CD}"/>
              </a:ext>
            </a:extLst>
          </p:cNvPr>
          <p:cNvGrpSpPr/>
          <p:nvPr/>
        </p:nvGrpSpPr>
        <p:grpSpPr>
          <a:xfrm>
            <a:off x="6629605" y="3090345"/>
            <a:ext cx="1805559" cy="646331"/>
            <a:chOff x="6379547" y="2976865"/>
            <a:chExt cx="1805559" cy="646331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79349F2-9650-4EA8-A093-CF96D4D05016}"/>
                </a:ext>
              </a:extLst>
            </p:cNvPr>
            <p:cNvSpPr txBox="1"/>
            <p:nvPr/>
          </p:nvSpPr>
          <p:spPr>
            <a:xfrm>
              <a:off x="6379547" y="2976865"/>
              <a:ext cx="180555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rgbClr val="1D1C1D"/>
                  </a:solidFill>
                  <a:latin typeface="NotoSansKR"/>
                </a:rPr>
                <a:t>PYTHON</a:t>
              </a:r>
              <a:endParaRPr lang="ko-KR" altLang="en-US" sz="3600" b="1" dirty="0"/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5D300C8B-838E-4E70-912C-2E93B3105E38}"/>
                </a:ext>
              </a:extLst>
            </p:cNvPr>
            <p:cNvCxnSpPr>
              <a:cxnSpLocks/>
            </p:cNvCxnSpPr>
            <p:nvPr/>
          </p:nvCxnSpPr>
          <p:spPr>
            <a:xfrm>
              <a:off x="6406697" y="3604986"/>
              <a:ext cx="1488558" cy="0"/>
            </a:xfrm>
            <a:prstGeom prst="line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9CAF77DC-6E2B-4883-AE84-D8B33199F362}"/>
              </a:ext>
            </a:extLst>
          </p:cNvPr>
          <p:cNvSpPr txBox="1"/>
          <p:nvPr/>
        </p:nvSpPr>
        <p:spPr>
          <a:xfrm>
            <a:off x="6619247" y="3897594"/>
            <a:ext cx="525950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800" dirty="0"/>
              <a:t>1. </a:t>
            </a:r>
            <a:r>
              <a:rPr lang="en-US" altLang="ko-KR" dirty="0"/>
              <a:t>FLASK</a:t>
            </a:r>
            <a:endParaRPr kumimoji="1" lang="en-US" altLang="ko-KR" sz="1800" dirty="0"/>
          </a:p>
          <a:p>
            <a:r>
              <a:rPr kumimoji="1" lang="en-US" altLang="ko-KR" sz="1800" dirty="0"/>
              <a:t>app.py</a:t>
            </a:r>
          </a:p>
          <a:p>
            <a:r>
              <a:rPr kumimoji="1" lang="en-US" altLang="ko-KR" sz="1800" dirty="0"/>
              <a:t>excel_post.py</a:t>
            </a:r>
          </a:p>
          <a:p>
            <a:endParaRPr kumimoji="1" lang="en-US" altLang="ko-KR" sz="1800" dirty="0"/>
          </a:p>
          <a:p>
            <a:r>
              <a:rPr lang="en-US" altLang="ko-KR" dirty="0"/>
              <a:t>2. </a:t>
            </a:r>
            <a:r>
              <a:rPr lang="en-US" altLang="ko-KR" dirty="0" err="1"/>
              <a:t>etc</a:t>
            </a:r>
            <a:endParaRPr kumimoji="1" lang="en-US" altLang="ko-KR" sz="1800" dirty="0"/>
          </a:p>
          <a:p>
            <a:r>
              <a:rPr kumimoji="1" lang="en-US" altLang="ko-KR" sz="1800" dirty="0"/>
              <a:t>parser.py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A59B095-417B-426E-88F7-A20C2042EBF3}"/>
              </a:ext>
            </a:extLst>
          </p:cNvPr>
          <p:cNvSpPr txBox="1"/>
          <p:nvPr/>
        </p:nvSpPr>
        <p:spPr>
          <a:xfrm>
            <a:off x="2319644" y="1436017"/>
            <a:ext cx="9140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rgbClr val="1D1C1D"/>
                </a:solidFill>
                <a:latin typeface="NotoSansKR"/>
              </a:rPr>
              <a:t>CSV</a:t>
            </a:r>
            <a:endParaRPr lang="ko-KR" altLang="en-US" sz="3600" b="1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A320C389-CF66-1C41-BFF8-6FE05DE5B4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718" y="1983722"/>
            <a:ext cx="4176055" cy="442364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9388159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E28CB9AB-8F34-46A7-B937-F16F9FC869B5}"/>
              </a:ext>
            </a:extLst>
          </p:cNvPr>
          <p:cNvSpPr/>
          <p:nvPr/>
        </p:nvSpPr>
        <p:spPr>
          <a:xfrm>
            <a:off x="313248" y="1286540"/>
            <a:ext cx="11565504" cy="5111068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74182" y="198782"/>
            <a:ext cx="45704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4. </a:t>
            </a:r>
            <a:r>
              <a:rPr lang="ko-KR" altLang="en-US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데이터 </a:t>
            </a:r>
            <a:r>
              <a:rPr lang="ko-KR" altLang="en-US" sz="3600" b="1" spc="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전처리</a:t>
            </a:r>
            <a:r>
              <a:rPr lang="ko-KR" altLang="en-US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lang="ja-JP" altLang="en-US" sz="36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32523" y="198782"/>
            <a:ext cx="11416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2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9BE7DE-BE2F-44B0-8E6C-FD8E06625459}"/>
              </a:ext>
            </a:extLst>
          </p:cNvPr>
          <p:cNvSpPr txBox="1"/>
          <p:nvPr/>
        </p:nvSpPr>
        <p:spPr>
          <a:xfrm>
            <a:off x="6660541" y="2560095"/>
            <a:ext cx="52595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altLang="ko-KR" dirty="0" err="1"/>
              <a:t>view</a:t>
            </a:r>
            <a:r>
              <a:rPr kumimoji="1" lang="en-US" altLang="ko-KR" sz="1800" dirty="0"/>
              <a:t>.html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93A5BCBF-A3D9-435A-B9AB-680C2D0F36E5}"/>
              </a:ext>
            </a:extLst>
          </p:cNvPr>
          <p:cNvGrpSpPr/>
          <p:nvPr/>
        </p:nvGrpSpPr>
        <p:grpSpPr>
          <a:xfrm>
            <a:off x="6660543" y="1782898"/>
            <a:ext cx="1515708" cy="646331"/>
            <a:chOff x="6379547" y="1190046"/>
            <a:chExt cx="1515708" cy="646331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600B75D-981F-4795-880D-33E07D6C9AD1}"/>
                </a:ext>
              </a:extLst>
            </p:cNvPr>
            <p:cNvSpPr txBox="1"/>
            <p:nvPr/>
          </p:nvSpPr>
          <p:spPr>
            <a:xfrm>
              <a:off x="6379547" y="1190046"/>
              <a:ext cx="130516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rgbClr val="1D1C1D"/>
                  </a:solidFill>
                  <a:latin typeface="NotoSansKR"/>
                </a:rPr>
                <a:t>HTML</a:t>
              </a:r>
              <a:endParaRPr lang="ko-KR" altLang="en-US" sz="3600" b="1" dirty="0"/>
            </a:p>
          </p:txBody>
        </p: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09F22E27-8D54-4F13-9640-02B64A1353ED}"/>
                </a:ext>
              </a:extLst>
            </p:cNvPr>
            <p:cNvCxnSpPr>
              <a:cxnSpLocks/>
            </p:cNvCxnSpPr>
            <p:nvPr/>
          </p:nvCxnSpPr>
          <p:spPr>
            <a:xfrm>
              <a:off x="6406697" y="1818167"/>
              <a:ext cx="1488558" cy="0"/>
            </a:xfrm>
            <a:prstGeom prst="line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9DAA50EE-F971-4908-9541-ADC2843152CD}"/>
              </a:ext>
            </a:extLst>
          </p:cNvPr>
          <p:cNvGrpSpPr/>
          <p:nvPr/>
        </p:nvGrpSpPr>
        <p:grpSpPr>
          <a:xfrm>
            <a:off x="6629605" y="3090345"/>
            <a:ext cx="1805559" cy="646331"/>
            <a:chOff x="6379547" y="2976865"/>
            <a:chExt cx="1805559" cy="646331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79349F2-9650-4EA8-A093-CF96D4D05016}"/>
                </a:ext>
              </a:extLst>
            </p:cNvPr>
            <p:cNvSpPr txBox="1"/>
            <p:nvPr/>
          </p:nvSpPr>
          <p:spPr>
            <a:xfrm>
              <a:off x="6379547" y="2976865"/>
              <a:ext cx="180555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rgbClr val="1D1C1D"/>
                  </a:solidFill>
                  <a:latin typeface="NotoSansKR"/>
                </a:rPr>
                <a:t>PYTHON</a:t>
              </a:r>
              <a:endParaRPr lang="ko-KR" altLang="en-US" sz="3600" b="1" dirty="0"/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5D300C8B-838E-4E70-912C-2E93B3105E38}"/>
                </a:ext>
              </a:extLst>
            </p:cNvPr>
            <p:cNvCxnSpPr>
              <a:cxnSpLocks/>
            </p:cNvCxnSpPr>
            <p:nvPr/>
          </p:nvCxnSpPr>
          <p:spPr>
            <a:xfrm>
              <a:off x="6406697" y="3604986"/>
              <a:ext cx="1488558" cy="0"/>
            </a:xfrm>
            <a:prstGeom prst="line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9CAF77DC-6E2B-4883-AE84-D8B33199F362}"/>
              </a:ext>
            </a:extLst>
          </p:cNvPr>
          <p:cNvSpPr txBox="1"/>
          <p:nvPr/>
        </p:nvSpPr>
        <p:spPr>
          <a:xfrm>
            <a:off x="6619247" y="3897594"/>
            <a:ext cx="525950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800" dirty="0"/>
              <a:t>1. </a:t>
            </a:r>
            <a:r>
              <a:rPr lang="en-US" altLang="ko-KR" dirty="0"/>
              <a:t>FLASK</a:t>
            </a:r>
            <a:endParaRPr kumimoji="1" lang="en-US" altLang="ko-KR" sz="1800" dirty="0"/>
          </a:p>
          <a:p>
            <a:r>
              <a:rPr kumimoji="1" lang="en-US" altLang="ko-KR" sz="1800" dirty="0"/>
              <a:t>app.py</a:t>
            </a:r>
          </a:p>
          <a:p>
            <a:r>
              <a:rPr kumimoji="1" lang="en-US" altLang="ko-KR" sz="1800" dirty="0"/>
              <a:t>view_post.py</a:t>
            </a:r>
          </a:p>
          <a:p>
            <a:endParaRPr kumimoji="1" lang="en-US" altLang="ko-KR" sz="1800" dirty="0"/>
          </a:p>
          <a:p>
            <a:r>
              <a:rPr lang="en-US" altLang="ko-KR" dirty="0"/>
              <a:t>2. </a:t>
            </a:r>
            <a:r>
              <a:rPr lang="en-US" altLang="ko-KR" dirty="0" err="1"/>
              <a:t>etc</a:t>
            </a:r>
            <a:endParaRPr kumimoji="1" lang="en-US" altLang="ko-KR" sz="1800" dirty="0"/>
          </a:p>
          <a:p>
            <a:r>
              <a:rPr kumimoji="1" lang="en-US" altLang="ko-KR" sz="1800" dirty="0"/>
              <a:t>view_summary.py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A59B095-417B-426E-88F7-A20C2042EBF3}"/>
              </a:ext>
            </a:extLst>
          </p:cNvPr>
          <p:cNvSpPr txBox="1"/>
          <p:nvPr/>
        </p:nvSpPr>
        <p:spPr>
          <a:xfrm>
            <a:off x="2437385" y="1308390"/>
            <a:ext cx="12234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rgbClr val="1D1C1D"/>
                </a:solidFill>
                <a:latin typeface="NotoSansKR"/>
              </a:rPr>
              <a:t>VIEW</a:t>
            </a:r>
            <a:endParaRPr lang="ko-KR" altLang="en-US" sz="3600" b="1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B24AB64A-9AF4-7243-B054-D5D2990CA0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173" y="2021560"/>
            <a:ext cx="3959835" cy="412116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8063552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E28CB9AB-8F34-46A7-B937-F16F9FC869B5}"/>
              </a:ext>
            </a:extLst>
          </p:cNvPr>
          <p:cNvSpPr/>
          <p:nvPr/>
        </p:nvSpPr>
        <p:spPr>
          <a:xfrm>
            <a:off x="313248" y="1286540"/>
            <a:ext cx="11565504" cy="5111068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74182" y="198782"/>
            <a:ext cx="45704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4. </a:t>
            </a:r>
            <a:r>
              <a:rPr lang="ko-KR" altLang="en-US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데이터 </a:t>
            </a:r>
            <a:r>
              <a:rPr lang="ko-KR" altLang="en-US" sz="3600" b="1" spc="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전처리</a:t>
            </a:r>
            <a:r>
              <a:rPr lang="ko-KR" altLang="en-US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lang="ja-JP" altLang="en-US" sz="36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32523" y="198782"/>
            <a:ext cx="11416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2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9BE7DE-BE2F-44B0-8E6C-FD8E06625459}"/>
              </a:ext>
            </a:extLst>
          </p:cNvPr>
          <p:cNvSpPr txBox="1"/>
          <p:nvPr/>
        </p:nvSpPr>
        <p:spPr>
          <a:xfrm>
            <a:off x="6660541" y="2560095"/>
            <a:ext cx="52595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fr-FR" altLang="ko-KR" sz="1800" dirty="0"/>
              <a:t>successive</a:t>
            </a:r>
            <a:r>
              <a:rPr kumimoji="1" lang="en-US" altLang="ko-KR" sz="1800" dirty="0"/>
              <a:t>_excel.html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93A5BCBF-A3D9-435A-B9AB-680C2D0F36E5}"/>
              </a:ext>
            </a:extLst>
          </p:cNvPr>
          <p:cNvGrpSpPr/>
          <p:nvPr/>
        </p:nvGrpSpPr>
        <p:grpSpPr>
          <a:xfrm>
            <a:off x="6660543" y="1782898"/>
            <a:ext cx="1515708" cy="646331"/>
            <a:chOff x="6379547" y="1190046"/>
            <a:chExt cx="1515708" cy="646331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600B75D-981F-4795-880D-33E07D6C9AD1}"/>
                </a:ext>
              </a:extLst>
            </p:cNvPr>
            <p:cNvSpPr txBox="1"/>
            <p:nvPr/>
          </p:nvSpPr>
          <p:spPr>
            <a:xfrm>
              <a:off x="6379547" y="1190046"/>
              <a:ext cx="130516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rgbClr val="1D1C1D"/>
                  </a:solidFill>
                  <a:latin typeface="NotoSansKR"/>
                </a:rPr>
                <a:t>HTML</a:t>
              </a:r>
              <a:endParaRPr lang="ko-KR" altLang="en-US" sz="3600" b="1" dirty="0"/>
            </a:p>
          </p:txBody>
        </p: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09F22E27-8D54-4F13-9640-02B64A1353ED}"/>
                </a:ext>
              </a:extLst>
            </p:cNvPr>
            <p:cNvCxnSpPr>
              <a:cxnSpLocks/>
            </p:cNvCxnSpPr>
            <p:nvPr/>
          </p:nvCxnSpPr>
          <p:spPr>
            <a:xfrm>
              <a:off x="6406697" y="1818167"/>
              <a:ext cx="1488558" cy="0"/>
            </a:xfrm>
            <a:prstGeom prst="line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9DAA50EE-F971-4908-9541-ADC2843152CD}"/>
              </a:ext>
            </a:extLst>
          </p:cNvPr>
          <p:cNvGrpSpPr/>
          <p:nvPr/>
        </p:nvGrpSpPr>
        <p:grpSpPr>
          <a:xfrm>
            <a:off x="6629605" y="3090345"/>
            <a:ext cx="1805559" cy="646331"/>
            <a:chOff x="6379547" y="2976865"/>
            <a:chExt cx="1805559" cy="646331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79349F2-9650-4EA8-A093-CF96D4D05016}"/>
                </a:ext>
              </a:extLst>
            </p:cNvPr>
            <p:cNvSpPr txBox="1"/>
            <p:nvPr/>
          </p:nvSpPr>
          <p:spPr>
            <a:xfrm>
              <a:off x="6379547" y="2976865"/>
              <a:ext cx="180555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rgbClr val="1D1C1D"/>
                  </a:solidFill>
                  <a:latin typeface="NotoSansKR"/>
                </a:rPr>
                <a:t>PYTHON</a:t>
              </a:r>
              <a:endParaRPr lang="ko-KR" altLang="en-US" sz="3600" b="1" dirty="0"/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5D300C8B-838E-4E70-912C-2E93B3105E38}"/>
                </a:ext>
              </a:extLst>
            </p:cNvPr>
            <p:cNvCxnSpPr>
              <a:cxnSpLocks/>
            </p:cNvCxnSpPr>
            <p:nvPr/>
          </p:nvCxnSpPr>
          <p:spPr>
            <a:xfrm>
              <a:off x="6406697" y="3604986"/>
              <a:ext cx="1488558" cy="0"/>
            </a:xfrm>
            <a:prstGeom prst="line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9CAF77DC-6E2B-4883-AE84-D8B33199F362}"/>
              </a:ext>
            </a:extLst>
          </p:cNvPr>
          <p:cNvSpPr txBox="1"/>
          <p:nvPr/>
        </p:nvSpPr>
        <p:spPr>
          <a:xfrm>
            <a:off x="6619247" y="3897594"/>
            <a:ext cx="525950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800" dirty="0"/>
              <a:t>1. </a:t>
            </a:r>
            <a:r>
              <a:rPr lang="en-US" altLang="ko-KR" dirty="0"/>
              <a:t>FLASK</a:t>
            </a:r>
            <a:endParaRPr kumimoji="1" lang="en-US" altLang="ko-KR" sz="1800" dirty="0"/>
          </a:p>
          <a:p>
            <a:r>
              <a:rPr kumimoji="1" lang="en-US" altLang="ko-KR" sz="1800" dirty="0"/>
              <a:t>app.py</a:t>
            </a:r>
          </a:p>
          <a:p>
            <a:r>
              <a:rPr kumimoji="1" lang="en-US" altLang="ko-KR" sz="1800" dirty="0"/>
              <a:t>excel_post.py</a:t>
            </a:r>
          </a:p>
          <a:p>
            <a:endParaRPr kumimoji="1" lang="en-US" altLang="ko-KR" sz="1800" dirty="0"/>
          </a:p>
          <a:p>
            <a:r>
              <a:rPr lang="en-US" altLang="ko-KR" dirty="0"/>
              <a:t>2. </a:t>
            </a:r>
            <a:r>
              <a:rPr lang="en-US" altLang="ko-KR" dirty="0" err="1"/>
              <a:t>etc</a:t>
            </a:r>
            <a:endParaRPr kumimoji="1" lang="en-US" altLang="ko-KR" sz="1800" dirty="0"/>
          </a:p>
          <a:p>
            <a:r>
              <a:rPr kumimoji="1" lang="en-US" altLang="ko-KR" sz="1800" dirty="0" err="1"/>
              <a:t>Parser</a:t>
            </a:r>
            <a:r>
              <a:rPr lang="en-US" altLang="ko-KR" dirty="0" err="1"/>
              <a:t>s</a:t>
            </a:r>
            <a:r>
              <a:rPr kumimoji="1" lang="en-US" altLang="ko-KR" sz="1800" dirty="0" err="1"/>
              <a:t>.py</a:t>
            </a:r>
            <a:endParaRPr kumimoji="1" lang="en-US" altLang="ko-KR" sz="18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A59B095-417B-426E-88F7-A20C2042EBF3}"/>
              </a:ext>
            </a:extLst>
          </p:cNvPr>
          <p:cNvSpPr txBox="1"/>
          <p:nvPr/>
        </p:nvSpPr>
        <p:spPr>
          <a:xfrm>
            <a:off x="2437385" y="1308390"/>
            <a:ext cx="13019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rgbClr val="1D1C1D"/>
                </a:solidFill>
                <a:latin typeface="NotoSansKR"/>
              </a:rPr>
              <a:t>REDIS</a:t>
            </a:r>
            <a:endParaRPr lang="ko-KR" altLang="en-US" sz="3600" b="1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82113DFE-472E-48EC-9BD0-573B4720ABE7}"/>
              </a:ext>
            </a:extLst>
          </p:cNvPr>
          <p:cNvSpPr/>
          <p:nvPr/>
        </p:nvSpPr>
        <p:spPr>
          <a:xfrm>
            <a:off x="329171" y="5569545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" altLang="ko-KR" dirty="0">
                <a:solidFill>
                  <a:srgbClr val="1D1C1D"/>
                </a:solidFill>
                <a:latin typeface="NotoSansKR"/>
              </a:rPr>
              <a:t> format</a:t>
            </a:r>
          </a:p>
          <a:p>
            <a:r>
              <a:rPr lang="en" altLang="ko-KR" dirty="0">
                <a:solidFill>
                  <a:srgbClr val="1D1C1D"/>
                </a:solidFill>
                <a:latin typeface="NotoSansKR"/>
              </a:rPr>
              <a:t>- hash type :  key-field-contents</a:t>
            </a:r>
          </a:p>
          <a:p>
            <a:r>
              <a:rPr lang="en" altLang="ko-KR" dirty="0">
                <a:solidFill>
                  <a:srgbClr val="1D1C1D"/>
                </a:solidFill>
                <a:latin typeface="NotoSansKR"/>
              </a:rPr>
              <a:t>(</a:t>
            </a:r>
            <a:r>
              <a:rPr lang="en" altLang="ko-KR" dirty="0" err="1">
                <a:solidFill>
                  <a:srgbClr val="1D1C1D"/>
                </a:solidFill>
                <a:latin typeface="NotoSansKR"/>
              </a:rPr>
              <a:t>table_name</a:t>
            </a:r>
            <a:r>
              <a:rPr lang="en" altLang="ko-KR" dirty="0">
                <a:solidFill>
                  <a:srgbClr val="1D1C1D"/>
                </a:solidFill>
                <a:latin typeface="NotoSansKR"/>
              </a:rPr>
              <a:t>, </a:t>
            </a:r>
            <a:r>
              <a:rPr lang="en" altLang="ko-KR" dirty="0" err="1">
                <a:solidFill>
                  <a:srgbClr val="1D1C1D"/>
                </a:solidFill>
                <a:latin typeface="NotoSansKR"/>
              </a:rPr>
              <a:t>row_id</a:t>
            </a:r>
            <a:r>
              <a:rPr lang="en" altLang="ko-KR" dirty="0">
                <a:solidFill>
                  <a:srgbClr val="1D1C1D"/>
                </a:solidFill>
                <a:latin typeface="NotoSansKR"/>
              </a:rPr>
              <a:t>, {col1:val1, col2:val2, col3:val3… })</a:t>
            </a:r>
            <a:endParaRPr lang="en" altLang="ko-KR" b="0" i="0" dirty="0">
              <a:solidFill>
                <a:srgbClr val="1D1C1D"/>
              </a:solidFill>
              <a:effectLst/>
              <a:latin typeface="NotoSansKR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8F1C0D88-C996-DD48-8387-F92A4E9E5A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514" y="1935916"/>
            <a:ext cx="3187700" cy="35052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4063876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E28CB9AB-8F34-46A7-B937-F16F9FC869B5}"/>
              </a:ext>
            </a:extLst>
          </p:cNvPr>
          <p:cNvSpPr/>
          <p:nvPr/>
        </p:nvSpPr>
        <p:spPr>
          <a:xfrm>
            <a:off x="313248" y="1286540"/>
            <a:ext cx="11565504" cy="5111068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74182" y="198782"/>
            <a:ext cx="45704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4. </a:t>
            </a:r>
            <a:r>
              <a:rPr lang="ko-KR" altLang="en-US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데이터 </a:t>
            </a:r>
            <a:r>
              <a:rPr lang="ko-KR" altLang="en-US" sz="3600" b="1" spc="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전처리</a:t>
            </a:r>
            <a:r>
              <a:rPr lang="ko-KR" altLang="en-US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lang="ja-JP" altLang="en-US" sz="36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32523" y="198782"/>
            <a:ext cx="11416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2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9BE7DE-BE2F-44B0-8E6C-FD8E06625459}"/>
              </a:ext>
            </a:extLst>
          </p:cNvPr>
          <p:cNvSpPr txBox="1"/>
          <p:nvPr/>
        </p:nvSpPr>
        <p:spPr>
          <a:xfrm>
            <a:off x="6660541" y="2560095"/>
            <a:ext cx="52595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fr-FR" altLang="ko-KR" sz="1800" dirty="0"/>
              <a:t>new</a:t>
            </a:r>
            <a:r>
              <a:rPr kumimoji="1" lang="en-US" altLang="ko-KR" sz="1800" dirty="0"/>
              <a:t>_excel.html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93A5BCBF-A3D9-435A-B9AB-680C2D0F36E5}"/>
              </a:ext>
            </a:extLst>
          </p:cNvPr>
          <p:cNvGrpSpPr/>
          <p:nvPr/>
        </p:nvGrpSpPr>
        <p:grpSpPr>
          <a:xfrm>
            <a:off x="6660543" y="1782898"/>
            <a:ext cx="1515708" cy="646331"/>
            <a:chOff x="6379547" y="1190046"/>
            <a:chExt cx="1515708" cy="646331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600B75D-981F-4795-880D-33E07D6C9AD1}"/>
                </a:ext>
              </a:extLst>
            </p:cNvPr>
            <p:cNvSpPr txBox="1"/>
            <p:nvPr/>
          </p:nvSpPr>
          <p:spPr>
            <a:xfrm>
              <a:off x="6379547" y="1190046"/>
              <a:ext cx="130516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rgbClr val="1D1C1D"/>
                  </a:solidFill>
                  <a:latin typeface="NotoSansKR"/>
                </a:rPr>
                <a:t>HTML</a:t>
              </a:r>
              <a:endParaRPr lang="ko-KR" altLang="en-US" sz="3600" b="1" dirty="0"/>
            </a:p>
          </p:txBody>
        </p: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09F22E27-8D54-4F13-9640-02B64A1353ED}"/>
                </a:ext>
              </a:extLst>
            </p:cNvPr>
            <p:cNvCxnSpPr>
              <a:cxnSpLocks/>
            </p:cNvCxnSpPr>
            <p:nvPr/>
          </p:nvCxnSpPr>
          <p:spPr>
            <a:xfrm>
              <a:off x="6406697" y="1818167"/>
              <a:ext cx="1488558" cy="0"/>
            </a:xfrm>
            <a:prstGeom prst="line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9DAA50EE-F971-4908-9541-ADC2843152CD}"/>
              </a:ext>
            </a:extLst>
          </p:cNvPr>
          <p:cNvGrpSpPr/>
          <p:nvPr/>
        </p:nvGrpSpPr>
        <p:grpSpPr>
          <a:xfrm>
            <a:off x="6670899" y="3560579"/>
            <a:ext cx="1805559" cy="646331"/>
            <a:chOff x="6379547" y="2976865"/>
            <a:chExt cx="1805559" cy="646331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79349F2-9650-4EA8-A093-CF96D4D05016}"/>
                </a:ext>
              </a:extLst>
            </p:cNvPr>
            <p:cNvSpPr txBox="1"/>
            <p:nvPr/>
          </p:nvSpPr>
          <p:spPr>
            <a:xfrm>
              <a:off x="6379547" y="2976865"/>
              <a:ext cx="180555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rgbClr val="1D1C1D"/>
                  </a:solidFill>
                  <a:latin typeface="NotoSansKR"/>
                </a:rPr>
                <a:t>PYTHON</a:t>
              </a:r>
              <a:endParaRPr lang="ko-KR" altLang="en-US" sz="3600" b="1" dirty="0"/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5D300C8B-838E-4E70-912C-2E93B3105E38}"/>
                </a:ext>
              </a:extLst>
            </p:cNvPr>
            <p:cNvCxnSpPr>
              <a:cxnSpLocks/>
            </p:cNvCxnSpPr>
            <p:nvPr/>
          </p:nvCxnSpPr>
          <p:spPr>
            <a:xfrm>
              <a:off x="6406697" y="3604986"/>
              <a:ext cx="1488558" cy="0"/>
            </a:xfrm>
            <a:prstGeom prst="line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9CAF77DC-6E2B-4883-AE84-D8B33199F362}"/>
              </a:ext>
            </a:extLst>
          </p:cNvPr>
          <p:cNvSpPr txBox="1"/>
          <p:nvPr/>
        </p:nvSpPr>
        <p:spPr>
          <a:xfrm>
            <a:off x="6660541" y="4367828"/>
            <a:ext cx="52595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800" dirty="0"/>
              <a:t>1. </a:t>
            </a:r>
            <a:r>
              <a:rPr lang="en-US" altLang="ko-KR" dirty="0"/>
              <a:t>FLASK</a:t>
            </a:r>
            <a:endParaRPr kumimoji="1" lang="en-US" altLang="ko-KR" sz="1800" dirty="0"/>
          </a:p>
          <a:p>
            <a:r>
              <a:rPr kumimoji="1" lang="en-US" altLang="ko-KR" sz="1800" dirty="0"/>
              <a:t>app.py</a:t>
            </a:r>
          </a:p>
          <a:p>
            <a:r>
              <a:rPr kumimoji="1" lang="en-US" altLang="ko-KR" sz="1800" dirty="0"/>
              <a:t>excel_post.py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A59B095-417B-426E-88F7-A20C2042EBF3}"/>
              </a:ext>
            </a:extLst>
          </p:cNvPr>
          <p:cNvSpPr txBox="1"/>
          <p:nvPr/>
        </p:nvSpPr>
        <p:spPr>
          <a:xfrm>
            <a:off x="2437385" y="1308390"/>
            <a:ext cx="11320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rgbClr val="1D1C1D"/>
                </a:solidFill>
                <a:latin typeface="NotoSansKR"/>
              </a:rPr>
              <a:t>NEW</a:t>
            </a:r>
            <a:endParaRPr lang="ko-KR" altLang="en-US" sz="3600" b="1" dirty="0"/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3207EF43-53AB-4FEF-B858-93761B6F80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043" y="2200833"/>
            <a:ext cx="4745644" cy="3918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405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E28CB9AB-8F34-46A7-B937-F16F9FC869B5}"/>
              </a:ext>
            </a:extLst>
          </p:cNvPr>
          <p:cNvSpPr/>
          <p:nvPr/>
        </p:nvSpPr>
        <p:spPr>
          <a:xfrm>
            <a:off x="313248" y="1286540"/>
            <a:ext cx="11565504" cy="5111068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74182" y="198782"/>
            <a:ext cx="32880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5. </a:t>
            </a:r>
            <a:r>
              <a:rPr lang="ko-KR" altLang="en-US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모델 선택</a:t>
            </a:r>
            <a:endParaRPr lang="ja-JP" altLang="en-US" sz="36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32523" y="198782"/>
            <a:ext cx="11416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2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9BE7DE-BE2F-44B0-8E6C-FD8E06625459}"/>
              </a:ext>
            </a:extLst>
          </p:cNvPr>
          <p:cNvSpPr txBox="1"/>
          <p:nvPr/>
        </p:nvSpPr>
        <p:spPr>
          <a:xfrm>
            <a:off x="6413439" y="2192864"/>
            <a:ext cx="52595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api</a:t>
            </a:r>
            <a:r>
              <a:rPr kumimoji="1" lang="en-US" altLang="ko-KR" sz="1800" dirty="0"/>
              <a:t>.html</a:t>
            </a:r>
            <a:endParaRPr lang="ko-KR" altLang="en-US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93A5BCBF-A3D9-435A-B9AB-680C2D0F36E5}"/>
              </a:ext>
            </a:extLst>
          </p:cNvPr>
          <p:cNvGrpSpPr/>
          <p:nvPr/>
        </p:nvGrpSpPr>
        <p:grpSpPr>
          <a:xfrm>
            <a:off x="6413441" y="1415667"/>
            <a:ext cx="1515708" cy="646331"/>
            <a:chOff x="6379547" y="1190046"/>
            <a:chExt cx="1515708" cy="646331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600B75D-981F-4795-880D-33E07D6C9AD1}"/>
                </a:ext>
              </a:extLst>
            </p:cNvPr>
            <p:cNvSpPr txBox="1"/>
            <p:nvPr/>
          </p:nvSpPr>
          <p:spPr>
            <a:xfrm>
              <a:off x="6379547" y="1190046"/>
              <a:ext cx="130516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rgbClr val="1D1C1D"/>
                  </a:solidFill>
                  <a:latin typeface="NotoSansKR"/>
                </a:rPr>
                <a:t>HTML</a:t>
              </a:r>
              <a:endParaRPr lang="ko-KR" altLang="en-US" sz="3600" b="1" dirty="0"/>
            </a:p>
          </p:txBody>
        </p: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09F22E27-8D54-4F13-9640-02B64A1353ED}"/>
                </a:ext>
              </a:extLst>
            </p:cNvPr>
            <p:cNvCxnSpPr>
              <a:cxnSpLocks/>
            </p:cNvCxnSpPr>
            <p:nvPr/>
          </p:nvCxnSpPr>
          <p:spPr>
            <a:xfrm>
              <a:off x="6406697" y="1818167"/>
              <a:ext cx="1488558" cy="0"/>
            </a:xfrm>
            <a:prstGeom prst="line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9DAA50EE-F971-4908-9541-ADC2843152CD}"/>
              </a:ext>
            </a:extLst>
          </p:cNvPr>
          <p:cNvGrpSpPr/>
          <p:nvPr/>
        </p:nvGrpSpPr>
        <p:grpSpPr>
          <a:xfrm>
            <a:off x="6382503" y="2723114"/>
            <a:ext cx="1805559" cy="646331"/>
            <a:chOff x="6379547" y="2976865"/>
            <a:chExt cx="1805559" cy="646331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79349F2-9650-4EA8-A093-CF96D4D05016}"/>
                </a:ext>
              </a:extLst>
            </p:cNvPr>
            <p:cNvSpPr txBox="1"/>
            <p:nvPr/>
          </p:nvSpPr>
          <p:spPr>
            <a:xfrm>
              <a:off x="6379547" y="2976865"/>
              <a:ext cx="180555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rgbClr val="1D1C1D"/>
                  </a:solidFill>
                  <a:latin typeface="NotoSansKR"/>
                </a:rPr>
                <a:t>PYTHON</a:t>
              </a:r>
              <a:endParaRPr lang="ko-KR" altLang="en-US" sz="3600" b="1" dirty="0"/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5D300C8B-838E-4E70-912C-2E93B3105E38}"/>
                </a:ext>
              </a:extLst>
            </p:cNvPr>
            <p:cNvCxnSpPr>
              <a:cxnSpLocks/>
            </p:cNvCxnSpPr>
            <p:nvPr/>
          </p:nvCxnSpPr>
          <p:spPr>
            <a:xfrm>
              <a:off x="6406697" y="3604986"/>
              <a:ext cx="1488558" cy="0"/>
            </a:xfrm>
            <a:prstGeom prst="line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8B04DA33-16AA-4ACE-ACDA-07746EB8AE5A}"/>
              </a:ext>
            </a:extLst>
          </p:cNvPr>
          <p:cNvGrpSpPr/>
          <p:nvPr/>
        </p:nvGrpSpPr>
        <p:grpSpPr>
          <a:xfrm>
            <a:off x="6379844" y="5065006"/>
            <a:ext cx="1515708" cy="646331"/>
            <a:chOff x="6406697" y="4496361"/>
            <a:chExt cx="1515708" cy="646331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73F3C41-0AD4-4B2B-AE9C-91051A74AFE1}"/>
                </a:ext>
              </a:extLst>
            </p:cNvPr>
            <p:cNvSpPr txBox="1"/>
            <p:nvPr/>
          </p:nvSpPr>
          <p:spPr>
            <a:xfrm>
              <a:off x="6406697" y="4496361"/>
              <a:ext cx="89800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rgbClr val="1D1C1D"/>
                  </a:solidFill>
                  <a:latin typeface="NotoSansKR"/>
                </a:rPr>
                <a:t>TXT</a:t>
              </a:r>
              <a:endParaRPr lang="ko-KR" altLang="en-US" sz="3600" b="1" dirty="0"/>
            </a:p>
          </p:txBody>
        </p: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8AE7F9AD-C90F-4CD8-A2DB-D17895E1CBAC}"/>
                </a:ext>
              </a:extLst>
            </p:cNvPr>
            <p:cNvCxnSpPr>
              <a:cxnSpLocks/>
            </p:cNvCxnSpPr>
            <p:nvPr/>
          </p:nvCxnSpPr>
          <p:spPr>
            <a:xfrm>
              <a:off x="6433847" y="5124482"/>
              <a:ext cx="1488558" cy="0"/>
            </a:xfrm>
            <a:prstGeom prst="line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9CAF77DC-6E2B-4883-AE84-D8B33199F362}"/>
              </a:ext>
            </a:extLst>
          </p:cNvPr>
          <p:cNvSpPr txBox="1"/>
          <p:nvPr/>
        </p:nvSpPr>
        <p:spPr>
          <a:xfrm>
            <a:off x="6379844" y="3610025"/>
            <a:ext cx="525950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800" dirty="0"/>
              <a:t>1. </a:t>
            </a:r>
            <a:r>
              <a:rPr lang="en-US" altLang="ko-KR" dirty="0"/>
              <a:t>FLASK</a:t>
            </a:r>
            <a:endParaRPr kumimoji="1" lang="en-US" altLang="ko-KR" sz="1800" dirty="0"/>
          </a:p>
          <a:p>
            <a:r>
              <a:rPr lang="en-US" altLang="ko-KR" dirty="0"/>
              <a:t>live_engine_post.py</a:t>
            </a:r>
          </a:p>
          <a:p>
            <a:endParaRPr kumimoji="1" lang="en-US" altLang="ko-KR" sz="1800" dirty="0"/>
          </a:p>
          <a:p>
            <a:pPr marL="0" indent="0">
              <a:buNone/>
            </a:pPr>
            <a:r>
              <a:rPr kumimoji="1" lang="en-US" altLang="ko-KR" sz="1800" dirty="0"/>
              <a:t>2. SQL</a:t>
            </a:r>
            <a:r>
              <a:rPr kumimoji="1" lang="ko-KR" altLang="en-US" sz="1800" dirty="0"/>
              <a:t> </a:t>
            </a:r>
            <a:r>
              <a:rPr kumimoji="1" lang="en-US" altLang="ko-KR" sz="1800" dirty="0"/>
              <a:t>&amp;</a:t>
            </a:r>
            <a:r>
              <a:rPr kumimoji="1" lang="ko-KR" altLang="en-US" sz="1800" dirty="0"/>
              <a:t> </a:t>
            </a:r>
            <a:r>
              <a:rPr kumimoji="1" lang="en-US" altLang="ko-KR" sz="1800" dirty="0"/>
              <a:t>REDIS</a:t>
            </a:r>
          </a:p>
          <a:p>
            <a:r>
              <a:rPr kumimoji="1" lang="en-US" altLang="ko-KR" sz="1800" dirty="0"/>
              <a:t>EngineLive_sql.py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BE2B28D-6D93-4A8B-BBC0-19848F411CDE}"/>
              </a:ext>
            </a:extLst>
          </p:cNvPr>
          <p:cNvSpPr txBox="1"/>
          <p:nvPr/>
        </p:nvSpPr>
        <p:spPr>
          <a:xfrm>
            <a:off x="6346247" y="5896854"/>
            <a:ext cx="52595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models.txt</a:t>
            </a:r>
            <a:endParaRPr lang="ko-KR" altLang="en-US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B7146829-52BD-4F4E-8A8F-5AB650404E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4182" y="1415667"/>
            <a:ext cx="3288080" cy="480957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8295079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E28CB9AB-8F34-46A7-B937-F16F9FC869B5}"/>
              </a:ext>
            </a:extLst>
          </p:cNvPr>
          <p:cNvSpPr/>
          <p:nvPr/>
        </p:nvSpPr>
        <p:spPr>
          <a:xfrm>
            <a:off x="313248" y="1286540"/>
            <a:ext cx="11565504" cy="5111068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74182" y="224929"/>
            <a:ext cx="32880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6. </a:t>
            </a:r>
            <a:r>
              <a:rPr lang="ko-KR" altLang="en-US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모델 학습</a:t>
            </a:r>
            <a:endParaRPr lang="ja-JP" altLang="en-US" sz="36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32523" y="198782"/>
            <a:ext cx="11416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2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9BE7DE-BE2F-44B0-8E6C-FD8E06625459}"/>
              </a:ext>
            </a:extLst>
          </p:cNvPr>
          <p:cNvSpPr txBox="1"/>
          <p:nvPr/>
        </p:nvSpPr>
        <p:spPr>
          <a:xfrm>
            <a:off x="9635486" y="2545487"/>
            <a:ext cx="52595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800" dirty="0"/>
              <a:t>api.html</a:t>
            </a:r>
          </a:p>
          <a:p>
            <a:r>
              <a:rPr kumimoji="1" lang="en-US" altLang="ko-KR" sz="1800" dirty="0"/>
              <a:t>progressbar.html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93A5BCBF-A3D9-435A-B9AB-680C2D0F36E5}"/>
              </a:ext>
            </a:extLst>
          </p:cNvPr>
          <p:cNvGrpSpPr/>
          <p:nvPr/>
        </p:nvGrpSpPr>
        <p:grpSpPr>
          <a:xfrm>
            <a:off x="9635486" y="1766483"/>
            <a:ext cx="1515708" cy="646331"/>
            <a:chOff x="6379547" y="1190046"/>
            <a:chExt cx="1515708" cy="646331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600B75D-981F-4795-880D-33E07D6C9AD1}"/>
                </a:ext>
              </a:extLst>
            </p:cNvPr>
            <p:cNvSpPr txBox="1"/>
            <p:nvPr/>
          </p:nvSpPr>
          <p:spPr>
            <a:xfrm>
              <a:off x="6379547" y="1190046"/>
              <a:ext cx="130516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rgbClr val="1D1C1D"/>
                  </a:solidFill>
                  <a:latin typeface="NotoSansKR"/>
                </a:rPr>
                <a:t>HTML</a:t>
              </a:r>
              <a:endParaRPr lang="ko-KR" altLang="en-US" sz="3600" b="1" dirty="0"/>
            </a:p>
          </p:txBody>
        </p: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09F22E27-8D54-4F13-9640-02B64A1353ED}"/>
                </a:ext>
              </a:extLst>
            </p:cNvPr>
            <p:cNvCxnSpPr>
              <a:cxnSpLocks/>
            </p:cNvCxnSpPr>
            <p:nvPr/>
          </p:nvCxnSpPr>
          <p:spPr>
            <a:xfrm>
              <a:off x="6406697" y="1818167"/>
              <a:ext cx="1488558" cy="0"/>
            </a:xfrm>
            <a:prstGeom prst="line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9DAA50EE-F971-4908-9541-ADC2843152CD}"/>
              </a:ext>
            </a:extLst>
          </p:cNvPr>
          <p:cNvGrpSpPr/>
          <p:nvPr/>
        </p:nvGrpSpPr>
        <p:grpSpPr>
          <a:xfrm>
            <a:off x="6388511" y="1784693"/>
            <a:ext cx="1805559" cy="646331"/>
            <a:chOff x="6379547" y="2976865"/>
            <a:chExt cx="1805559" cy="646331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79349F2-9650-4EA8-A093-CF96D4D05016}"/>
                </a:ext>
              </a:extLst>
            </p:cNvPr>
            <p:cNvSpPr txBox="1"/>
            <p:nvPr/>
          </p:nvSpPr>
          <p:spPr>
            <a:xfrm>
              <a:off x="6379547" y="2976865"/>
              <a:ext cx="180555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rgbClr val="1D1C1D"/>
                  </a:solidFill>
                  <a:latin typeface="NotoSansKR"/>
                </a:rPr>
                <a:t>PYTHON</a:t>
              </a:r>
              <a:endParaRPr lang="ko-KR" altLang="en-US" sz="3600" b="1" dirty="0"/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5D300C8B-838E-4E70-912C-2E93B3105E38}"/>
                </a:ext>
              </a:extLst>
            </p:cNvPr>
            <p:cNvCxnSpPr>
              <a:cxnSpLocks/>
            </p:cNvCxnSpPr>
            <p:nvPr/>
          </p:nvCxnSpPr>
          <p:spPr>
            <a:xfrm>
              <a:off x="6406697" y="3604986"/>
              <a:ext cx="1488558" cy="0"/>
            </a:xfrm>
            <a:prstGeom prst="line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9CAF77DC-6E2B-4883-AE84-D8B33199F362}"/>
              </a:ext>
            </a:extLst>
          </p:cNvPr>
          <p:cNvSpPr txBox="1"/>
          <p:nvPr/>
        </p:nvSpPr>
        <p:spPr>
          <a:xfrm>
            <a:off x="6419447" y="2545487"/>
            <a:ext cx="305615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Font typeface="Arial" panose="020B0604020202020204" pitchFamily="34" charset="0"/>
              <a:buNone/>
            </a:pPr>
            <a:r>
              <a:rPr kumimoji="1" lang="en-US" altLang="ko-KR" sz="1800" dirty="0"/>
              <a:t>1. SQL</a:t>
            </a:r>
            <a:r>
              <a:rPr kumimoji="1" lang="ko-KR" altLang="en-US" sz="1800" dirty="0"/>
              <a:t> </a:t>
            </a:r>
            <a:r>
              <a:rPr kumimoji="1" lang="en-US" altLang="ko-KR" sz="1800" dirty="0"/>
              <a:t>&amp;</a:t>
            </a:r>
            <a:r>
              <a:rPr kumimoji="1" lang="ko-KR" altLang="en-US" sz="1800" dirty="0"/>
              <a:t> </a:t>
            </a:r>
            <a:r>
              <a:rPr kumimoji="1" lang="en-US" altLang="ko-KR" sz="1800" dirty="0"/>
              <a:t>REDIS</a:t>
            </a:r>
          </a:p>
          <a:p>
            <a:r>
              <a:rPr kumimoji="1" lang="en-US" altLang="ko-KR" sz="1800" dirty="0"/>
              <a:t>ModelLive_sql.py</a:t>
            </a:r>
          </a:p>
          <a:p>
            <a:endParaRPr kumimoji="1" lang="en-US" altLang="ko-KR" sz="1800" dirty="0"/>
          </a:p>
          <a:p>
            <a:pPr marL="0" indent="0">
              <a:buFont typeface="Arial" panose="020B0604020202020204" pitchFamily="34" charset="0"/>
              <a:buNone/>
            </a:pPr>
            <a:r>
              <a:rPr kumimoji="1" lang="en-US" altLang="ko-KR" sz="1800" dirty="0"/>
              <a:t>2. FLASK</a:t>
            </a:r>
          </a:p>
          <a:p>
            <a:r>
              <a:rPr kumimoji="1" lang="en-US" altLang="ko-KR" sz="1800" dirty="0"/>
              <a:t>app.py</a:t>
            </a:r>
          </a:p>
          <a:p>
            <a:r>
              <a:rPr kumimoji="1" lang="en-US" altLang="ko-KR" sz="1800" dirty="0"/>
              <a:t>ai_post.py</a:t>
            </a:r>
          </a:p>
          <a:p>
            <a:r>
              <a:rPr kumimoji="1" lang="en-US" altLang="ko-KR" sz="1800" dirty="0"/>
              <a:t>live_model_chart_post.py</a:t>
            </a:r>
          </a:p>
          <a:p>
            <a:endParaRPr kumimoji="1" lang="en-US" altLang="ko-KR" sz="1800" dirty="0"/>
          </a:p>
          <a:p>
            <a:pPr marL="0" indent="0">
              <a:buFont typeface="Arial" panose="020B0604020202020204" pitchFamily="34" charset="0"/>
              <a:buNone/>
            </a:pPr>
            <a:r>
              <a:rPr kumimoji="1" lang="en-US" altLang="ko-KR" sz="1800" dirty="0"/>
              <a:t>3. AI</a:t>
            </a:r>
          </a:p>
          <a:p>
            <a:r>
              <a:rPr kumimoji="1" lang="en-US" altLang="ko-KR" sz="1800" dirty="0"/>
              <a:t>ai_utils.py</a:t>
            </a:r>
          </a:p>
          <a:p>
            <a:r>
              <a:rPr kumimoji="1" lang="en-US" altLang="ko-KR" sz="1800" dirty="0" err="1"/>
              <a:t>fastprogress</a:t>
            </a:r>
            <a:endParaRPr kumimoji="1" lang="en-US" altLang="ko-KR" sz="1800" dirty="0"/>
          </a:p>
          <a:p>
            <a:r>
              <a:rPr kumimoji="1" lang="en-US" altLang="ko-KR" sz="1800" dirty="0"/>
              <a:t>decision_tree.py</a:t>
            </a:r>
          </a:p>
          <a:p>
            <a:r>
              <a:rPr kumimoji="1" lang="en-US" altLang="ko-KR" sz="1800" dirty="0"/>
              <a:t>torch_resnet.py</a:t>
            </a:r>
            <a:endParaRPr kumimoji="1" lang="en-US" altLang="ko-KR" sz="3200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D9B797D0-64FD-8640-852B-43E28D31FF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751" y="1361104"/>
            <a:ext cx="4250344" cy="496194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7334404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D767B"/>
            </a:gs>
            <a:gs pos="30000">
              <a:srgbClr val="F8ADA8"/>
            </a:gs>
            <a:gs pos="78000">
              <a:srgbClr val="D8C9C6"/>
            </a:gs>
            <a:gs pos="100000">
              <a:srgbClr val="AFD7D9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86400" cy="6858000"/>
          </a:xfrm>
          <a:prstGeom prst="rect">
            <a:avLst/>
          </a:prstGeom>
        </p:spPr>
      </p:pic>
      <p:sp>
        <p:nvSpPr>
          <p:cNvPr id="4" name="正方形/長方形 1">
            <a:extLst>
              <a:ext uri="{FF2B5EF4-FFF2-40B4-BE49-F238E27FC236}">
                <a16:creationId xmlns:a16="http://schemas.microsoft.com/office/drawing/2014/main" id="{06958DF4-BC45-4BE1-8480-5FD300E27B59}"/>
              </a:ext>
            </a:extLst>
          </p:cNvPr>
          <p:cNvSpPr/>
          <p:nvPr/>
        </p:nvSpPr>
        <p:spPr>
          <a:xfrm>
            <a:off x="7324367" y="1849332"/>
            <a:ext cx="3159336" cy="3159336"/>
          </a:xfrm>
          <a:prstGeom prst="rect">
            <a:avLst/>
          </a:prstGeom>
          <a:noFill/>
          <a:ln w="165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A8B381D-9A50-4C58-9438-A7AA511FA1FD}"/>
              </a:ext>
            </a:extLst>
          </p:cNvPr>
          <p:cNvSpPr txBox="1"/>
          <p:nvPr/>
        </p:nvSpPr>
        <p:spPr>
          <a:xfrm>
            <a:off x="8573444" y="3157878"/>
            <a:ext cx="6399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</a:rPr>
              <a:t>01</a:t>
            </a:r>
            <a:endParaRPr lang="ko-KR" altLang="en-US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53548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E28CB9AB-8F34-46A7-B937-F16F9FC869B5}"/>
              </a:ext>
            </a:extLst>
          </p:cNvPr>
          <p:cNvSpPr/>
          <p:nvPr/>
        </p:nvSpPr>
        <p:spPr>
          <a:xfrm>
            <a:off x="313248" y="1251376"/>
            <a:ext cx="11565504" cy="5111068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2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32523" y="198782"/>
            <a:ext cx="11416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2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9BE7DE-BE2F-44B0-8E6C-FD8E06625459}"/>
              </a:ext>
            </a:extLst>
          </p:cNvPr>
          <p:cNvSpPr txBox="1"/>
          <p:nvPr/>
        </p:nvSpPr>
        <p:spPr>
          <a:xfrm>
            <a:off x="9586626" y="2523425"/>
            <a:ext cx="52595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800" dirty="0"/>
              <a:t>api.html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93A5BCBF-A3D9-435A-B9AB-680C2D0F36E5}"/>
              </a:ext>
            </a:extLst>
          </p:cNvPr>
          <p:cNvGrpSpPr/>
          <p:nvPr/>
        </p:nvGrpSpPr>
        <p:grpSpPr>
          <a:xfrm>
            <a:off x="9586626" y="1753420"/>
            <a:ext cx="1515708" cy="646331"/>
            <a:chOff x="6379547" y="1190046"/>
            <a:chExt cx="1515708" cy="646331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600B75D-981F-4795-880D-33E07D6C9AD1}"/>
                </a:ext>
              </a:extLst>
            </p:cNvPr>
            <p:cNvSpPr txBox="1"/>
            <p:nvPr/>
          </p:nvSpPr>
          <p:spPr>
            <a:xfrm>
              <a:off x="6379547" y="1190046"/>
              <a:ext cx="130516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rgbClr val="1D1C1D"/>
                  </a:solidFill>
                  <a:latin typeface="NotoSansKR"/>
                </a:rPr>
                <a:t>HTML</a:t>
              </a:r>
              <a:endParaRPr lang="ko-KR" altLang="en-US" sz="3600" b="1" dirty="0"/>
            </a:p>
          </p:txBody>
        </p: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09F22E27-8D54-4F13-9640-02B64A1353ED}"/>
                </a:ext>
              </a:extLst>
            </p:cNvPr>
            <p:cNvCxnSpPr>
              <a:cxnSpLocks/>
            </p:cNvCxnSpPr>
            <p:nvPr/>
          </p:nvCxnSpPr>
          <p:spPr>
            <a:xfrm>
              <a:off x="6406697" y="1818167"/>
              <a:ext cx="1488558" cy="0"/>
            </a:xfrm>
            <a:prstGeom prst="line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9DAA50EE-F971-4908-9541-ADC2843152CD}"/>
              </a:ext>
            </a:extLst>
          </p:cNvPr>
          <p:cNvGrpSpPr/>
          <p:nvPr/>
        </p:nvGrpSpPr>
        <p:grpSpPr>
          <a:xfrm>
            <a:off x="6388511" y="1784693"/>
            <a:ext cx="1805559" cy="646331"/>
            <a:chOff x="6379547" y="2976865"/>
            <a:chExt cx="1805559" cy="646331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79349F2-9650-4EA8-A093-CF96D4D05016}"/>
                </a:ext>
              </a:extLst>
            </p:cNvPr>
            <p:cNvSpPr txBox="1"/>
            <p:nvPr/>
          </p:nvSpPr>
          <p:spPr>
            <a:xfrm>
              <a:off x="6379547" y="2976865"/>
              <a:ext cx="180555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rgbClr val="1D1C1D"/>
                  </a:solidFill>
                  <a:latin typeface="NotoSansKR"/>
                </a:rPr>
                <a:t>PYTHON</a:t>
              </a:r>
              <a:endParaRPr lang="ko-KR" altLang="en-US" sz="3600" b="1" dirty="0"/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5D300C8B-838E-4E70-912C-2E93B3105E38}"/>
                </a:ext>
              </a:extLst>
            </p:cNvPr>
            <p:cNvCxnSpPr>
              <a:cxnSpLocks/>
            </p:cNvCxnSpPr>
            <p:nvPr/>
          </p:nvCxnSpPr>
          <p:spPr>
            <a:xfrm>
              <a:off x="6406697" y="3604986"/>
              <a:ext cx="1488558" cy="0"/>
            </a:xfrm>
            <a:prstGeom prst="line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9CAF77DC-6E2B-4883-AE84-D8B33199F362}"/>
              </a:ext>
            </a:extLst>
          </p:cNvPr>
          <p:cNvSpPr txBox="1"/>
          <p:nvPr/>
        </p:nvSpPr>
        <p:spPr>
          <a:xfrm>
            <a:off x="6419447" y="2545487"/>
            <a:ext cx="305615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kumimoji="1" lang="en-US" altLang="ko-KR" sz="1800" dirty="0"/>
              <a:t>1. SQL</a:t>
            </a:r>
            <a:r>
              <a:rPr kumimoji="1" lang="ko-KR" altLang="en-US" sz="1800" dirty="0"/>
              <a:t> </a:t>
            </a:r>
            <a:r>
              <a:rPr kumimoji="1" lang="en-US" altLang="ko-KR" sz="1800" dirty="0"/>
              <a:t>&amp;</a:t>
            </a:r>
            <a:r>
              <a:rPr kumimoji="1" lang="ko-KR" altLang="en-US" sz="1800" dirty="0"/>
              <a:t> </a:t>
            </a:r>
            <a:r>
              <a:rPr kumimoji="1" lang="en-US" altLang="ko-KR" sz="1800" dirty="0"/>
              <a:t>REDIS</a:t>
            </a:r>
          </a:p>
          <a:p>
            <a:r>
              <a:rPr kumimoji="1" lang="en-US" altLang="ko-KR" sz="1800" dirty="0"/>
              <a:t>ResultLive_sql.py</a:t>
            </a:r>
          </a:p>
          <a:p>
            <a:endParaRPr kumimoji="1" lang="en-US" altLang="ko-KR" sz="1800" dirty="0"/>
          </a:p>
          <a:p>
            <a:pPr marL="0" indent="0">
              <a:buNone/>
            </a:pPr>
            <a:r>
              <a:rPr kumimoji="1" lang="en-US" altLang="ko-KR" sz="1800" dirty="0"/>
              <a:t>2. FLASK</a:t>
            </a:r>
          </a:p>
          <a:p>
            <a:r>
              <a:rPr kumimoji="1" lang="en-US" altLang="ko-KR" sz="1800" dirty="0"/>
              <a:t>app.py</a:t>
            </a:r>
          </a:p>
          <a:p>
            <a:r>
              <a:rPr kumimoji="1" lang="en-US" altLang="ko-KR" sz="1800" dirty="0"/>
              <a:t>ai_post.py</a:t>
            </a:r>
          </a:p>
          <a:p>
            <a:r>
              <a:rPr kumimoji="1" lang="en-US" altLang="ko-KR" sz="1800" dirty="0"/>
              <a:t>live_result_post.py</a:t>
            </a:r>
          </a:p>
          <a:p>
            <a:endParaRPr kumimoji="1" lang="en-US" altLang="ko-KR" sz="1800" dirty="0"/>
          </a:p>
          <a:p>
            <a:pPr marL="0" indent="0">
              <a:buNone/>
            </a:pPr>
            <a:r>
              <a:rPr kumimoji="1" lang="en-US" altLang="ko-KR" sz="1800" dirty="0"/>
              <a:t>3. </a:t>
            </a:r>
            <a:r>
              <a:rPr lang="en-US" altLang="ko-KR" dirty="0" err="1"/>
              <a:t>e</a:t>
            </a:r>
            <a:r>
              <a:rPr kumimoji="1" lang="en-US" altLang="ko-KR" sz="1800" dirty="0" err="1"/>
              <a:t>tc</a:t>
            </a:r>
            <a:endParaRPr kumimoji="1" lang="en-US" altLang="ko-KR" sz="1800" dirty="0"/>
          </a:p>
          <a:p>
            <a:r>
              <a:rPr kumimoji="1" lang="en-US" altLang="ko-KR" sz="1800" dirty="0" err="1"/>
              <a:t>parsers.py</a:t>
            </a:r>
            <a:endParaRPr kumimoji="1" lang="en-US" altLang="ko-KR" sz="1800" dirty="0"/>
          </a:p>
          <a:p>
            <a:r>
              <a:rPr kumimoji="1" lang="en-US" altLang="ko-KR" sz="1800" dirty="0"/>
              <a:t>decision_tree.py</a:t>
            </a:r>
          </a:p>
          <a:p>
            <a:r>
              <a:rPr kumimoji="1" lang="en-US" altLang="ko-KR" sz="1800" dirty="0"/>
              <a:t>torch_resnet.py</a:t>
            </a: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9D9D88CD-D349-42D5-AD5A-110B9A4E17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087" y="1825625"/>
            <a:ext cx="4732003" cy="3148013"/>
          </a:xfrm>
          <a:prstGeom prst="rect">
            <a:avLst/>
          </a:prstGeom>
        </p:spPr>
      </p:pic>
      <p:sp>
        <p:nvSpPr>
          <p:cNvPr id="19" name="テキスト ボックス 3">
            <a:extLst>
              <a:ext uri="{FF2B5EF4-FFF2-40B4-BE49-F238E27FC236}">
                <a16:creationId xmlns:a16="http://schemas.microsoft.com/office/drawing/2014/main" id="{EF0EC09A-BA24-CB4F-8A13-C34F170AAAAE}"/>
              </a:ext>
            </a:extLst>
          </p:cNvPr>
          <p:cNvSpPr txBox="1"/>
          <p:nvPr/>
        </p:nvSpPr>
        <p:spPr>
          <a:xfrm>
            <a:off x="1274182" y="224929"/>
            <a:ext cx="32880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6. </a:t>
            </a:r>
            <a:r>
              <a:rPr lang="ko-KR" altLang="en-US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모델 예측</a:t>
            </a:r>
            <a:endParaRPr lang="ja-JP" altLang="en-US" sz="36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57437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E28CB9AB-8F34-46A7-B937-F16F9FC869B5}"/>
              </a:ext>
            </a:extLst>
          </p:cNvPr>
          <p:cNvSpPr/>
          <p:nvPr/>
        </p:nvSpPr>
        <p:spPr>
          <a:xfrm>
            <a:off x="313248" y="1286540"/>
            <a:ext cx="11565504" cy="5111068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74182" y="198782"/>
            <a:ext cx="65966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6. </a:t>
            </a:r>
            <a:r>
              <a:rPr lang="ko-KR" altLang="en-US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모델 학습 및 결과 체크</a:t>
            </a:r>
            <a:endParaRPr lang="ja-JP" altLang="en-US" sz="36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32523" y="198782"/>
            <a:ext cx="11416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2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9BE7DE-BE2F-44B0-8E6C-FD8E06625459}"/>
              </a:ext>
            </a:extLst>
          </p:cNvPr>
          <p:cNvSpPr txBox="1"/>
          <p:nvPr/>
        </p:nvSpPr>
        <p:spPr>
          <a:xfrm>
            <a:off x="9635486" y="2545487"/>
            <a:ext cx="52595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800" dirty="0"/>
              <a:t>api.html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93A5BCBF-A3D9-435A-B9AB-680C2D0F36E5}"/>
              </a:ext>
            </a:extLst>
          </p:cNvPr>
          <p:cNvGrpSpPr/>
          <p:nvPr/>
        </p:nvGrpSpPr>
        <p:grpSpPr>
          <a:xfrm>
            <a:off x="9586626" y="1766483"/>
            <a:ext cx="1564568" cy="646331"/>
            <a:chOff x="6330687" y="1190046"/>
            <a:chExt cx="1564568" cy="646331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600B75D-981F-4795-880D-33E07D6C9AD1}"/>
                </a:ext>
              </a:extLst>
            </p:cNvPr>
            <p:cNvSpPr txBox="1"/>
            <p:nvPr/>
          </p:nvSpPr>
          <p:spPr>
            <a:xfrm>
              <a:off x="6330687" y="1190046"/>
              <a:ext cx="130516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rgbClr val="1D1C1D"/>
                  </a:solidFill>
                  <a:latin typeface="NotoSansKR"/>
                </a:rPr>
                <a:t>HTML</a:t>
              </a:r>
              <a:endParaRPr lang="ko-KR" altLang="en-US" sz="3600" b="1" dirty="0"/>
            </a:p>
          </p:txBody>
        </p: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09F22E27-8D54-4F13-9640-02B64A1353ED}"/>
                </a:ext>
              </a:extLst>
            </p:cNvPr>
            <p:cNvCxnSpPr>
              <a:cxnSpLocks/>
            </p:cNvCxnSpPr>
            <p:nvPr/>
          </p:nvCxnSpPr>
          <p:spPr>
            <a:xfrm>
              <a:off x="6406697" y="1818167"/>
              <a:ext cx="1488558" cy="0"/>
            </a:xfrm>
            <a:prstGeom prst="line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9DAA50EE-F971-4908-9541-ADC2843152CD}"/>
              </a:ext>
            </a:extLst>
          </p:cNvPr>
          <p:cNvGrpSpPr/>
          <p:nvPr/>
        </p:nvGrpSpPr>
        <p:grpSpPr>
          <a:xfrm>
            <a:off x="6388511" y="1784693"/>
            <a:ext cx="1805559" cy="646331"/>
            <a:chOff x="6379547" y="2976865"/>
            <a:chExt cx="1805559" cy="646331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79349F2-9650-4EA8-A093-CF96D4D05016}"/>
                </a:ext>
              </a:extLst>
            </p:cNvPr>
            <p:cNvSpPr txBox="1"/>
            <p:nvPr/>
          </p:nvSpPr>
          <p:spPr>
            <a:xfrm>
              <a:off x="6379547" y="2976865"/>
              <a:ext cx="180555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rgbClr val="1D1C1D"/>
                  </a:solidFill>
                  <a:latin typeface="NotoSansKR"/>
                </a:rPr>
                <a:t>PYTHON</a:t>
              </a:r>
              <a:endParaRPr lang="ko-KR" altLang="en-US" sz="3600" b="1" dirty="0"/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5D300C8B-838E-4E70-912C-2E93B3105E38}"/>
                </a:ext>
              </a:extLst>
            </p:cNvPr>
            <p:cNvCxnSpPr>
              <a:cxnSpLocks/>
            </p:cNvCxnSpPr>
            <p:nvPr/>
          </p:nvCxnSpPr>
          <p:spPr>
            <a:xfrm>
              <a:off x="6406697" y="3604986"/>
              <a:ext cx="1488558" cy="0"/>
            </a:xfrm>
            <a:prstGeom prst="line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9CAF77DC-6E2B-4883-AE84-D8B33199F362}"/>
              </a:ext>
            </a:extLst>
          </p:cNvPr>
          <p:cNvSpPr txBox="1"/>
          <p:nvPr/>
        </p:nvSpPr>
        <p:spPr>
          <a:xfrm>
            <a:off x="6419447" y="2545487"/>
            <a:ext cx="305615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Font typeface="Arial" panose="020B0604020202020204" pitchFamily="34" charset="0"/>
              <a:buNone/>
            </a:pPr>
            <a:r>
              <a:rPr kumimoji="1" lang="en-US" altLang="ko-KR" sz="1800" dirty="0"/>
              <a:t>1. SQL</a:t>
            </a:r>
            <a:r>
              <a:rPr kumimoji="1" lang="ko-KR" altLang="en-US" sz="1800" dirty="0"/>
              <a:t> </a:t>
            </a:r>
            <a:r>
              <a:rPr kumimoji="1" lang="en-US" altLang="ko-KR" sz="1800" dirty="0"/>
              <a:t>&amp;</a:t>
            </a:r>
            <a:r>
              <a:rPr kumimoji="1" lang="ko-KR" altLang="en-US" sz="1800" dirty="0"/>
              <a:t> </a:t>
            </a:r>
            <a:r>
              <a:rPr kumimoji="1" lang="en-US" altLang="ko-KR" sz="1800" dirty="0"/>
              <a:t>REDIS</a:t>
            </a:r>
          </a:p>
          <a:p>
            <a:r>
              <a:rPr kumimoji="1" lang="en-US" altLang="ko-KR" sz="1800" dirty="0"/>
              <a:t>log_history_sql.py</a:t>
            </a:r>
          </a:p>
          <a:p>
            <a:endParaRPr kumimoji="1" lang="en-US" altLang="ko-KR" sz="1800" dirty="0"/>
          </a:p>
          <a:p>
            <a:pPr marL="0" indent="0">
              <a:buFont typeface="Arial" panose="020B0604020202020204" pitchFamily="34" charset="0"/>
              <a:buNone/>
            </a:pPr>
            <a:r>
              <a:rPr kumimoji="1" lang="en-US" altLang="ko-KR" sz="1800" dirty="0"/>
              <a:t>2. FLASK</a:t>
            </a:r>
          </a:p>
          <a:p>
            <a:r>
              <a:rPr kumimoji="1" lang="en-US" altLang="ko-KR" sz="1800" dirty="0"/>
              <a:t>app.py</a:t>
            </a:r>
          </a:p>
          <a:p>
            <a:r>
              <a:rPr lang="en-US" altLang="ko-KR" dirty="0"/>
              <a:t>log</a:t>
            </a:r>
            <a:r>
              <a:rPr kumimoji="1" lang="en-US" altLang="ko-KR" sz="1800" dirty="0"/>
              <a:t>_post.py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5A8D0F21-9E86-4F6D-A566-BFAC86337B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848" y="2674334"/>
            <a:ext cx="5864720" cy="2314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8030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E28CB9AB-8F34-46A7-B937-F16F9FC869B5}"/>
              </a:ext>
            </a:extLst>
          </p:cNvPr>
          <p:cNvSpPr/>
          <p:nvPr/>
        </p:nvSpPr>
        <p:spPr>
          <a:xfrm>
            <a:off x="313248" y="1286540"/>
            <a:ext cx="11565504" cy="5111068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2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74182" y="198782"/>
            <a:ext cx="76097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7. </a:t>
            </a:r>
            <a:r>
              <a:rPr lang="ko-KR" altLang="en-US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최적 모델</a:t>
            </a:r>
            <a:r>
              <a:rPr lang="en-US" altLang="ko-KR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ko-KR" altLang="en-US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찾기 </a:t>
            </a:r>
            <a:r>
              <a:rPr lang="en-US" altLang="ko-KR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– 5~6 </a:t>
            </a:r>
            <a:r>
              <a:rPr lang="ko-KR" altLang="en-US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반복</a:t>
            </a:r>
            <a:endParaRPr lang="ja-JP" altLang="en-US" sz="36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32523" y="198782"/>
            <a:ext cx="11416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2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9BE7DE-BE2F-44B0-8E6C-FD8E06625459}"/>
              </a:ext>
            </a:extLst>
          </p:cNvPr>
          <p:cNvSpPr txBox="1"/>
          <p:nvPr/>
        </p:nvSpPr>
        <p:spPr>
          <a:xfrm>
            <a:off x="9586626" y="2523425"/>
            <a:ext cx="52595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800" dirty="0"/>
              <a:t>trace.html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93A5BCBF-A3D9-435A-B9AB-680C2D0F36E5}"/>
              </a:ext>
            </a:extLst>
          </p:cNvPr>
          <p:cNvGrpSpPr/>
          <p:nvPr/>
        </p:nvGrpSpPr>
        <p:grpSpPr>
          <a:xfrm>
            <a:off x="9586626" y="1753420"/>
            <a:ext cx="1515708" cy="646331"/>
            <a:chOff x="6379547" y="1190046"/>
            <a:chExt cx="1515708" cy="646331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600B75D-981F-4795-880D-33E07D6C9AD1}"/>
                </a:ext>
              </a:extLst>
            </p:cNvPr>
            <p:cNvSpPr txBox="1"/>
            <p:nvPr/>
          </p:nvSpPr>
          <p:spPr>
            <a:xfrm>
              <a:off x="6379547" y="1190046"/>
              <a:ext cx="130516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rgbClr val="1D1C1D"/>
                  </a:solidFill>
                  <a:latin typeface="NotoSansKR"/>
                </a:rPr>
                <a:t>HTML</a:t>
              </a:r>
              <a:endParaRPr lang="ko-KR" altLang="en-US" sz="3600" b="1" dirty="0"/>
            </a:p>
          </p:txBody>
        </p: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09F22E27-8D54-4F13-9640-02B64A1353ED}"/>
                </a:ext>
              </a:extLst>
            </p:cNvPr>
            <p:cNvCxnSpPr>
              <a:cxnSpLocks/>
            </p:cNvCxnSpPr>
            <p:nvPr/>
          </p:nvCxnSpPr>
          <p:spPr>
            <a:xfrm>
              <a:off x="6406697" y="1818167"/>
              <a:ext cx="1488558" cy="0"/>
            </a:xfrm>
            <a:prstGeom prst="line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9DAA50EE-F971-4908-9541-ADC2843152CD}"/>
              </a:ext>
            </a:extLst>
          </p:cNvPr>
          <p:cNvGrpSpPr/>
          <p:nvPr/>
        </p:nvGrpSpPr>
        <p:grpSpPr>
          <a:xfrm>
            <a:off x="6388511" y="1784693"/>
            <a:ext cx="1805559" cy="646331"/>
            <a:chOff x="6379547" y="2976865"/>
            <a:chExt cx="1805559" cy="646331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79349F2-9650-4EA8-A093-CF96D4D05016}"/>
                </a:ext>
              </a:extLst>
            </p:cNvPr>
            <p:cNvSpPr txBox="1"/>
            <p:nvPr/>
          </p:nvSpPr>
          <p:spPr>
            <a:xfrm>
              <a:off x="6379547" y="2976865"/>
              <a:ext cx="180555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rgbClr val="1D1C1D"/>
                  </a:solidFill>
                  <a:latin typeface="NotoSansKR"/>
                </a:rPr>
                <a:t>PYTHON</a:t>
              </a:r>
              <a:endParaRPr lang="ko-KR" altLang="en-US" sz="3600" b="1" dirty="0"/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5D300C8B-838E-4E70-912C-2E93B3105E38}"/>
                </a:ext>
              </a:extLst>
            </p:cNvPr>
            <p:cNvCxnSpPr>
              <a:cxnSpLocks/>
            </p:cNvCxnSpPr>
            <p:nvPr/>
          </p:nvCxnSpPr>
          <p:spPr>
            <a:xfrm>
              <a:off x="6406697" y="3604986"/>
              <a:ext cx="1488558" cy="0"/>
            </a:xfrm>
            <a:prstGeom prst="line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9CAF77DC-6E2B-4883-AE84-D8B33199F362}"/>
              </a:ext>
            </a:extLst>
          </p:cNvPr>
          <p:cNvSpPr txBox="1"/>
          <p:nvPr/>
        </p:nvSpPr>
        <p:spPr>
          <a:xfrm>
            <a:off x="6419447" y="2545487"/>
            <a:ext cx="305615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kumimoji="1" lang="en-US" altLang="ko-KR" sz="1800" dirty="0"/>
              <a:t>1. FLASK</a:t>
            </a:r>
          </a:p>
          <a:p>
            <a:r>
              <a:rPr kumimoji="1" lang="en-US" altLang="ko-KR" sz="1800" dirty="0"/>
              <a:t>live_model_chart_post.py</a:t>
            </a:r>
          </a:p>
          <a:p>
            <a:endParaRPr kumimoji="1" lang="en-US" altLang="ko-KR" sz="1800" dirty="0"/>
          </a:p>
          <a:p>
            <a:pPr marL="0" indent="0">
              <a:buNone/>
            </a:pPr>
            <a:r>
              <a:rPr kumimoji="1" lang="en-US" altLang="ko-KR" sz="1800" dirty="0"/>
              <a:t>2. Decision Tree</a:t>
            </a:r>
          </a:p>
          <a:p>
            <a:r>
              <a:rPr kumimoji="1" lang="en-US" altLang="ko-KR" sz="1800" dirty="0"/>
              <a:t>decision_tree.py</a:t>
            </a:r>
          </a:p>
          <a:p>
            <a:r>
              <a:rPr kumimoji="1" lang="en-US" altLang="ko-KR" sz="1800" dirty="0"/>
              <a:t>plot_utils.py</a:t>
            </a:r>
            <a:endParaRPr kumimoji="1" lang="en-US" altLang="ko-KR" sz="3200" dirty="0"/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A83893F9-99BD-41B8-BBB5-1784C62C0C41}"/>
              </a:ext>
            </a:extLst>
          </p:cNvPr>
          <p:cNvGrpSpPr/>
          <p:nvPr/>
        </p:nvGrpSpPr>
        <p:grpSpPr>
          <a:xfrm>
            <a:off x="9559476" y="3239507"/>
            <a:ext cx="1515708" cy="646331"/>
            <a:chOff x="6379547" y="1190046"/>
            <a:chExt cx="1515708" cy="646331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5D147BC-5B09-4A0E-92DB-9A82B749B1DD}"/>
                </a:ext>
              </a:extLst>
            </p:cNvPr>
            <p:cNvSpPr txBox="1"/>
            <p:nvPr/>
          </p:nvSpPr>
          <p:spPr>
            <a:xfrm>
              <a:off x="6379547" y="1190046"/>
              <a:ext cx="116140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rgbClr val="1D1C1D"/>
                  </a:solidFill>
                  <a:latin typeface="NotoSansKR"/>
                </a:rPr>
                <a:t>Local</a:t>
              </a:r>
              <a:endParaRPr lang="ko-KR" altLang="en-US" sz="3600" b="1" dirty="0"/>
            </a:p>
          </p:txBody>
        </p: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402A63F7-96B2-4DB4-89D0-E372EEBCEE83}"/>
                </a:ext>
              </a:extLst>
            </p:cNvPr>
            <p:cNvCxnSpPr>
              <a:cxnSpLocks/>
            </p:cNvCxnSpPr>
            <p:nvPr/>
          </p:nvCxnSpPr>
          <p:spPr>
            <a:xfrm>
              <a:off x="6406697" y="1818167"/>
              <a:ext cx="1488558" cy="0"/>
            </a:xfrm>
            <a:prstGeom prst="line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E8928667-55B3-4465-B08F-9376475BAFC2}"/>
              </a:ext>
            </a:extLst>
          </p:cNvPr>
          <p:cNvSpPr txBox="1"/>
          <p:nvPr/>
        </p:nvSpPr>
        <p:spPr>
          <a:xfrm>
            <a:off x="9543556" y="4144627"/>
            <a:ext cx="2267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Customer directory</a:t>
            </a:r>
            <a:endParaRPr kumimoji="1" lang="en-US" altLang="ko-KR" sz="1800" dirty="0"/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E5BEC47B-C30F-4FBA-A381-7289B6B59F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025" y="1722219"/>
            <a:ext cx="512818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1671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E28CB9AB-8F34-46A7-B937-F16F9FC869B5}"/>
              </a:ext>
            </a:extLst>
          </p:cNvPr>
          <p:cNvSpPr/>
          <p:nvPr/>
        </p:nvSpPr>
        <p:spPr>
          <a:xfrm>
            <a:off x="313248" y="1251376"/>
            <a:ext cx="11565504" cy="5111068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2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74182" y="198782"/>
            <a:ext cx="76097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7. </a:t>
            </a:r>
            <a:r>
              <a:rPr lang="ko-KR" altLang="en-US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최적 모델</a:t>
            </a:r>
            <a:r>
              <a:rPr lang="en-US" altLang="ko-KR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ko-KR" altLang="en-US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찾기 </a:t>
            </a:r>
            <a:r>
              <a:rPr lang="en-US" altLang="ko-KR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– 5~6 </a:t>
            </a:r>
            <a:r>
              <a:rPr lang="ko-KR" altLang="en-US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반복</a:t>
            </a:r>
            <a:endParaRPr lang="ja-JP" altLang="en-US" sz="36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32523" y="198782"/>
            <a:ext cx="11416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2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9BE7DE-BE2F-44B0-8E6C-FD8E06625459}"/>
              </a:ext>
            </a:extLst>
          </p:cNvPr>
          <p:cNvSpPr txBox="1"/>
          <p:nvPr/>
        </p:nvSpPr>
        <p:spPr>
          <a:xfrm>
            <a:off x="9586626" y="2523425"/>
            <a:ext cx="52595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800" dirty="0"/>
              <a:t>trace.html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93A5BCBF-A3D9-435A-B9AB-680C2D0F36E5}"/>
              </a:ext>
            </a:extLst>
          </p:cNvPr>
          <p:cNvGrpSpPr/>
          <p:nvPr/>
        </p:nvGrpSpPr>
        <p:grpSpPr>
          <a:xfrm>
            <a:off x="9586626" y="1753420"/>
            <a:ext cx="1515708" cy="646331"/>
            <a:chOff x="6379547" y="1190046"/>
            <a:chExt cx="1515708" cy="646331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600B75D-981F-4795-880D-33E07D6C9AD1}"/>
                </a:ext>
              </a:extLst>
            </p:cNvPr>
            <p:cNvSpPr txBox="1"/>
            <p:nvPr/>
          </p:nvSpPr>
          <p:spPr>
            <a:xfrm>
              <a:off x="6379547" y="1190046"/>
              <a:ext cx="130516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rgbClr val="1D1C1D"/>
                  </a:solidFill>
                  <a:latin typeface="NotoSansKR"/>
                </a:rPr>
                <a:t>HTML</a:t>
              </a:r>
              <a:endParaRPr lang="ko-KR" altLang="en-US" sz="3600" b="1" dirty="0"/>
            </a:p>
          </p:txBody>
        </p: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09F22E27-8D54-4F13-9640-02B64A1353ED}"/>
                </a:ext>
              </a:extLst>
            </p:cNvPr>
            <p:cNvCxnSpPr>
              <a:cxnSpLocks/>
            </p:cNvCxnSpPr>
            <p:nvPr/>
          </p:nvCxnSpPr>
          <p:spPr>
            <a:xfrm>
              <a:off x="6406697" y="1818167"/>
              <a:ext cx="1488558" cy="0"/>
            </a:xfrm>
            <a:prstGeom prst="line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9DAA50EE-F971-4908-9541-ADC2843152CD}"/>
              </a:ext>
            </a:extLst>
          </p:cNvPr>
          <p:cNvGrpSpPr/>
          <p:nvPr/>
        </p:nvGrpSpPr>
        <p:grpSpPr>
          <a:xfrm>
            <a:off x="6388511" y="1784693"/>
            <a:ext cx="1805559" cy="646331"/>
            <a:chOff x="6379547" y="2976865"/>
            <a:chExt cx="1805559" cy="646331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79349F2-9650-4EA8-A093-CF96D4D05016}"/>
                </a:ext>
              </a:extLst>
            </p:cNvPr>
            <p:cNvSpPr txBox="1"/>
            <p:nvPr/>
          </p:nvSpPr>
          <p:spPr>
            <a:xfrm>
              <a:off x="6379547" y="2976865"/>
              <a:ext cx="180555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rgbClr val="1D1C1D"/>
                  </a:solidFill>
                  <a:latin typeface="NotoSansKR"/>
                </a:rPr>
                <a:t>PYTHON</a:t>
              </a:r>
              <a:endParaRPr lang="ko-KR" altLang="en-US" sz="3600" b="1" dirty="0"/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5D300C8B-838E-4E70-912C-2E93B3105E38}"/>
                </a:ext>
              </a:extLst>
            </p:cNvPr>
            <p:cNvCxnSpPr>
              <a:cxnSpLocks/>
            </p:cNvCxnSpPr>
            <p:nvPr/>
          </p:nvCxnSpPr>
          <p:spPr>
            <a:xfrm>
              <a:off x="6406697" y="3604986"/>
              <a:ext cx="1488558" cy="0"/>
            </a:xfrm>
            <a:prstGeom prst="line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9CAF77DC-6E2B-4883-AE84-D8B33199F362}"/>
              </a:ext>
            </a:extLst>
          </p:cNvPr>
          <p:cNvSpPr txBox="1"/>
          <p:nvPr/>
        </p:nvSpPr>
        <p:spPr>
          <a:xfrm>
            <a:off x="6419447" y="2545487"/>
            <a:ext cx="305615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kumimoji="1" lang="en-US" altLang="ko-KR" sz="1800" dirty="0"/>
              <a:t>1. FLASK</a:t>
            </a:r>
          </a:p>
          <a:p>
            <a:r>
              <a:rPr kumimoji="1" lang="en-US" altLang="ko-KR" sz="1800" dirty="0"/>
              <a:t>live_model_chart_post.py</a:t>
            </a:r>
          </a:p>
          <a:p>
            <a:endParaRPr kumimoji="1" lang="en-US" altLang="ko-KR" sz="1800" dirty="0"/>
          </a:p>
          <a:p>
            <a:pPr marL="0" indent="0">
              <a:buNone/>
            </a:pPr>
            <a:r>
              <a:rPr kumimoji="1" lang="en-US" altLang="ko-KR" sz="1800" dirty="0"/>
              <a:t>2. RESNET(AI)</a:t>
            </a:r>
          </a:p>
          <a:p>
            <a:r>
              <a:rPr kumimoji="1" lang="en-US" altLang="ko-KR" sz="1800" dirty="0"/>
              <a:t>torch_resnet.py</a:t>
            </a:r>
          </a:p>
          <a:p>
            <a:r>
              <a:rPr kumimoji="1" lang="en-US" altLang="ko-KR" sz="1800" dirty="0"/>
              <a:t>plot_utils.py</a:t>
            </a:r>
            <a:endParaRPr kumimoji="1" lang="en-US" altLang="ko-KR" sz="3200" dirty="0"/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A83893F9-99BD-41B8-BBB5-1784C62C0C41}"/>
              </a:ext>
            </a:extLst>
          </p:cNvPr>
          <p:cNvGrpSpPr/>
          <p:nvPr/>
        </p:nvGrpSpPr>
        <p:grpSpPr>
          <a:xfrm>
            <a:off x="9559476" y="3239507"/>
            <a:ext cx="1515708" cy="646331"/>
            <a:chOff x="6379547" y="1190046"/>
            <a:chExt cx="1515708" cy="646331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5D147BC-5B09-4A0E-92DB-9A82B749B1DD}"/>
                </a:ext>
              </a:extLst>
            </p:cNvPr>
            <p:cNvSpPr txBox="1"/>
            <p:nvPr/>
          </p:nvSpPr>
          <p:spPr>
            <a:xfrm>
              <a:off x="6379547" y="1190046"/>
              <a:ext cx="116140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rgbClr val="1D1C1D"/>
                  </a:solidFill>
                  <a:latin typeface="NotoSansKR"/>
                </a:rPr>
                <a:t>Local</a:t>
              </a:r>
              <a:endParaRPr lang="ko-KR" altLang="en-US" sz="3600" b="1" dirty="0"/>
            </a:p>
          </p:txBody>
        </p: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402A63F7-96B2-4DB4-89D0-E372EEBCEE83}"/>
                </a:ext>
              </a:extLst>
            </p:cNvPr>
            <p:cNvCxnSpPr>
              <a:cxnSpLocks/>
            </p:cNvCxnSpPr>
            <p:nvPr/>
          </p:nvCxnSpPr>
          <p:spPr>
            <a:xfrm>
              <a:off x="6406697" y="1818167"/>
              <a:ext cx="1488558" cy="0"/>
            </a:xfrm>
            <a:prstGeom prst="line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E8928667-55B3-4465-B08F-9376475BAFC2}"/>
              </a:ext>
            </a:extLst>
          </p:cNvPr>
          <p:cNvSpPr txBox="1"/>
          <p:nvPr/>
        </p:nvSpPr>
        <p:spPr>
          <a:xfrm>
            <a:off x="9543556" y="4144627"/>
            <a:ext cx="2267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Customer directory</a:t>
            </a:r>
            <a:endParaRPr kumimoji="1" lang="en-US" altLang="ko-KR" sz="1800" dirty="0"/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DC297EF4-A241-42B8-80D6-1A5049F137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287" y="1722219"/>
            <a:ext cx="4318063" cy="4254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6576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E28CB9AB-8F34-46A7-B937-F16F9FC869B5}"/>
              </a:ext>
            </a:extLst>
          </p:cNvPr>
          <p:cNvSpPr/>
          <p:nvPr/>
        </p:nvSpPr>
        <p:spPr>
          <a:xfrm>
            <a:off x="313248" y="1251376"/>
            <a:ext cx="11565504" cy="5111068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2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74182" y="198782"/>
            <a:ext cx="41857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8. Output</a:t>
            </a:r>
            <a:r>
              <a:rPr lang="ko-KR" altLang="en-US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다운</a:t>
            </a:r>
            <a:endParaRPr lang="ja-JP" altLang="en-US" sz="36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32523" y="198782"/>
            <a:ext cx="11416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2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B9506AB9-600C-4EED-9275-6EA51BC719F0}"/>
              </a:ext>
            </a:extLst>
          </p:cNvPr>
          <p:cNvGrpSpPr/>
          <p:nvPr/>
        </p:nvGrpSpPr>
        <p:grpSpPr>
          <a:xfrm>
            <a:off x="562934" y="1825625"/>
            <a:ext cx="5675942" cy="3791843"/>
            <a:chOff x="562934" y="1825625"/>
            <a:chExt cx="5675942" cy="3791843"/>
          </a:xfrm>
        </p:grpSpPr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EE5F4F7E-DEC2-4BF3-981B-26B257F9019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62934" y="1825625"/>
              <a:ext cx="5675942" cy="3366850"/>
            </a:xfrm>
            <a:prstGeom prst="rect">
              <a:avLst/>
            </a:prstGeom>
          </p:spPr>
        </p:pic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6124FA91-3035-498D-9D01-4D9F08C069F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38262" y="3900488"/>
              <a:ext cx="3567113" cy="1716980"/>
            </a:xfrm>
            <a:prstGeom prst="rect">
              <a:avLst/>
            </a:prstGeom>
          </p:spPr>
        </p:pic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9ED3CB43-829B-4CDA-ADAF-D90BCCB9A551}"/>
              </a:ext>
            </a:extLst>
          </p:cNvPr>
          <p:cNvSpPr txBox="1"/>
          <p:nvPr/>
        </p:nvSpPr>
        <p:spPr>
          <a:xfrm>
            <a:off x="6792635" y="2602822"/>
            <a:ext cx="52595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800" dirty="0"/>
              <a:t>api.html</a:t>
            </a:r>
            <a:endParaRPr lang="ko-KR" altLang="en-US" dirty="0"/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A109B6D4-4DED-4384-9580-6899547FF4D5}"/>
              </a:ext>
            </a:extLst>
          </p:cNvPr>
          <p:cNvGrpSpPr/>
          <p:nvPr/>
        </p:nvGrpSpPr>
        <p:grpSpPr>
          <a:xfrm>
            <a:off x="6792637" y="1825625"/>
            <a:ext cx="1515708" cy="646331"/>
            <a:chOff x="6379547" y="1190046"/>
            <a:chExt cx="1515708" cy="646331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726C29C3-6678-448E-A7E4-1B398C64ABE4}"/>
                </a:ext>
              </a:extLst>
            </p:cNvPr>
            <p:cNvSpPr txBox="1"/>
            <p:nvPr/>
          </p:nvSpPr>
          <p:spPr>
            <a:xfrm>
              <a:off x="6379547" y="1190046"/>
              <a:ext cx="130516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rgbClr val="1D1C1D"/>
                  </a:solidFill>
                  <a:latin typeface="NotoSansKR"/>
                </a:rPr>
                <a:t>HTML</a:t>
              </a:r>
              <a:endParaRPr lang="ko-KR" altLang="en-US" sz="3600" b="1" dirty="0"/>
            </a:p>
          </p:txBody>
        </p: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40F90025-57A0-4596-B1CC-2FF5E6E92917}"/>
                </a:ext>
              </a:extLst>
            </p:cNvPr>
            <p:cNvCxnSpPr>
              <a:cxnSpLocks/>
            </p:cNvCxnSpPr>
            <p:nvPr/>
          </p:nvCxnSpPr>
          <p:spPr>
            <a:xfrm>
              <a:off x="6406697" y="1818167"/>
              <a:ext cx="1488558" cy="0"/>
            </a:xfrm>
            <a:prstGeom prst="line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A4D80EB9-2F10-4BEC-A5EB-934CE051D660}"/>
              </a:ext>
            </a:extLst>
          </p:cNvPr>
          <p:cNvGrpSpPr/>
          <p:nvPr/>
        </p:nvGrpSpPr>
        <p:grpSpPr>
          <a:xfrm>
            <a:off x="6761699" y="3133072"/>
            <a:ext cx="1805559" cy="646331"/>
            <a:chOff x="6379547" y="2976865"/>
            <a:chExt cx="1805559" cy="646331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9D7B3493-23C1-498A-B104-18A3B7E9335A}"/>
                </a:ext>
              </a:extLst>
            </p:cNvPr>
            <p:cNvSpPr txBox="1"/>
            <p:nvPr/>
          </p:nvSpPr>
          <p:spPr>
            <a:xfrm>
              <a:off x="6379547" y="2976865"/>
              <a:ext cx="180555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rgbClr val="1D1C1D"/>
                  </a:solidFill>
                  <a:latin typeface="NotoSansKR"/>
                </a:rPr>
                <a:t>PYTHON</a:t>
              </a:r>
              <a:endParaRPr lang="ko-KR" altLang="en-US" sz="3600" b="1" dirty="0"/>
            </a:p>
          </p:txBody>
        </p:sp>
        <p:cxnSp>
          <p:nvCxnSpPr>
            <p:cNvPr id="29" name="직선 연결선 28">
              <a:extLst>
                <a:ext uri="{FF2B5EF4-FFF2-40B4-BE49-F238E27FC236}">
                  <a16:creationId xmlns:a16="http://schemas.microsoft.com/office/drawing/2014/main" id="{B0D7C5D3-685D-41A4-BB09-12AC80556F28}"/>
                </a:ext>
              </a:extLst>
            </p:cNvPr>
            <p:cNvCxnSpPr>
              <a:cxnSpLocks/>
            </p:cNvCxnSpPr>
            <p:nvPr/>
          </p:nvCxnSpPr>
          <p:spPr>
            <a:xfrm>
              <a:off x="6406697" y="3604986"/>
              <a:ext cx="1488558" cy="0"/>
            </a:xfrm>
            <a:prstGeom prst="line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84E2F079-C030-43B7-BC54-CDE7C15FDE15}"/>
              </a:ext>
            </a:extLst>
          </p:cNvPr>
          <p:cNvSpPr txBox="1"/>
          <p:nvPr/>
        </p:nvSpPr>
        <p:spPr>
          <a:xfrm>
            <a:off x="6759040" y="4019983"/>
            <a:ext cx="52595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800" dirty="0"/>
              <a:t>1. </a:t>
            </a:r>
            <a:r>
              <a:rPr lang="en-US" altLang="ko-KR" dirty="0"/>
              <a:t>FLASK</a:t>
            </a:r>
            <a:endParaRPr kumimoji="1" lang="en-US" altLang="ko-KR" sz="1800" dirty="0"/>
          </a:p>
          <a:p>
            <a:r>
              <a:rPr lang="en-US" altLang="ko-KR" dirty="0"/>
              <a:t>live_result_post.py</a:t>
            </a:r>
          </a:p>
        </p:txBody>
      </p:sp>
    </p:spTree>
    <p:extLst>
      <p:ext uri="{BB962C8B-B14F-4D97-AF65-F5344CB8AC3E}">
        <p14:creationId xmlns:p14="http://schemas.microsoft.com/office/powerpoint/2010/main" val="8929510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D767B"/>
            </a:gs>
            <a:gs pos="30000">
              <a:srgbClr val="F8ADA8"/>
            </a:gs>
            <a:gs pos="78000">
              <a:srgbClr val="D8C9C6"/>
            </a:gs>
            <a:gs pos="100000">
              <a:srgbClr val="AFD7D9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86400" cy="6858000"/>
          </a:xfrm>
          <a:prstGeom prst="rect">
            <a:avLst/>
          </a:prstGeom>
        </p:spPr>
      </p:pic>
      <p:sp>
        <p:nvSpPr>
          <p:cNvPr id="4" name="正方形/長方形 1">
            <a:extLst>
              <a:ext uri="{FF2B5EF4-FFF2-40B4-BE49-F238E27FC236}">
                <a16:creationId xmlns:a16="http://schemas.microsoft.com/office/drawing/2014/main" id="{06958DF4-BC45-4BE1-8480-5FD300E27B59}"/>
              </a:ext>
            </a:extLst>
          </p:cNvPr>
          <p:cNvSpPr/>
          <p:nvPr/>
        </p:nvSpPr>
        <p:spPr>
          <a:xfrm>
            <a:off x="7324367" y="1849332"/>
            <a:ext cx="3159336" cy="3159336"/>
          </a:xfrm>
          <a:prstGeom prst="rect">
            <a:avLst/>
          </a:prstGeom>
          <a:noFill/>
          <a:ln w="165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CD5AD1-A031-4EF6-AB22-42B845729312}"/>
              </a:ext>
            </a:extLst>
          </p:cNvPr>
          <p:cNvSpPr txBox="1"/>
          <p:nvPr/>
        </p:nvSpPr>
        <p:spPr>
          <a:xfrm>
            <a:off x="8573444" y="3157878"/>
            <a:ext cx="6399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</a:rPr>
              <a:t>03</a:t>
            </a:r>
            <a:endParaRPr lang="ko-KR" altLang="en-US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6600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D3904AF-678F-4570-BCCD-7B0B0DF315DA}"/>
              </a:ext>
            </a:extLst>
          </p:cNvPr>
          <p:cNvSpPr txBox="1"/>
          <p:nvPr/>
        </p:nvSpPr>
        <p:spPr>
          <a:xfrm>
            <a:off x="4120942" y="2921168"/>
            <a:ext cx="395012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Application</a:t>
            </a:r>
            <a:endParaRPr lang="ko-KR" altLang="en-US" sz="6000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" name="양쪽 대괄호 2">
            <a:extLst>
              <a:ext uri="{FF2B5EF4-FFF2-40B4-BE49-F238E27FC236}">
                <a16:creationId xmlns:a16="http://schemas.microsoft.com/office/drawing/2014/main" id="{6718290A-3B31-4719-949D-147335569FF3}"/>
              </a:ext>
            </a:extLst>
          </p:cNvPr>
          <p:cNvSpPr/>
          <p:nvPr/>
        </p:nvSpPr>
        <p:spPr>
          <a:xfrm>
            <a:off x="1539949" y="2291316"/>
            <a:ext cx="9112102" cy="2275367"/>
          </a:xfrm>
          <a:prstGeom prst="bracketPair">
            <a:avLst/>
          </a:prstGeom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6070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74182" y="198782"/>
            <a:ext cx="39805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어디에 쓸까요</a:t>
            </a:r>
            <a:r>
              <a:rPr lang="en-US" altLang="ko-KR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?</a:t>
            </a:r>
            <a:endParaRPr lang="ja-JP" altLang="en-US" sz="36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32523" y="198782"/>
            <a:ext cx="11416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3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66F8BB50-E128-481B-A16F-7172051C5D58}"/>
              </a:ext>
            </a:extLst>
          </p:cNvPr>
          <p:cNvSpPr/>
          <p:nvPr/>
        </p:nvSpPr>
        <p:spPr>
          <a:xfrm>
            <a:off x="1274182" y="1838633"/>
            <a:ext cx="3048000" cy="304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274B4049-12A0-4E6C-9EDC-EE9081F2F21C}"/>
              </a:ext>
            </a:extLst>
          </p:cNvPr>
          <p:cNvSpPr/>
          <p:nvPr/>
        </p:nvSpPr>
        <p:spPr>
          <a:xfrm>
            <a:off x="4878420" y="1838631"/>
            <a:ext cx="3048000" cy="304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BD4AACCB-2450-4314-B413-788A2F2E3C57}"/>
              </a:ext>
            </a:extLst>
          </p:cNvPr>
          <p:cNvSpPr/>
          <p:nvPr/>
        </p:nvSpPr>
        <p:spPr>
          <a:xfrm>
            <a:off x="8482657" y="1838629"/>
            <a:ext cx="3048000" cy="304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5" name="テキスト ボックス 8">
            <a:extLst>
              <a:ext uri="{FF2B5EF4-FFF2-40B4-BE49-F238E27FC236}">
                <a16:creationId xmlns:a16="http://schemas.microsoft.com/office/drawing/2014/main" id="{88907138-8988-4B95-A70A-484F49158257}"/>
              </a:ext>
            </a:extLst>
          </p:cNvPr>
          <p:cNvSpPr txBox="1"/>
          <p:nvPr/>
        </p:nvSpPr>
        <p:spPr>
          <a:xfrm>
            <a:off x="1785118" y="5095278"/>
            <a:ext cx="20261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ja-JP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Tabular Data</a:t>
            </a:r>
            <a:endParaRPr kumimoji="1" lang="ja-JP" altLang="en-US" sz="2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6" name="テキスト ボックス 9">
            <a:extLst>
              <a:ext uri="{FF2B5EF4-FFF2-40B4-BE49-F238E27FC236}">
                <a16:creationId xmlns:a16="http://schemas.microsoft.com/office/drawing/2014/main" id="{657912A2-233D-447F-989C-D3FE57CEC881}"/>
              </a:ext>
            </a:extLst>
          </p:cNvPr>
          <p:cNvSpPr txBox="1"/>
          <p:nvPr/>
        </p:nvSpPr>
        <p:spPr>
          <a:xfrm>
            <a:off x="5224856" y="5095278"/>
            <a:ext cx="23551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Language data</a:t>
            </a:r>
            <a:endParaRPr kumimoji="1" lang="ja-JP" altLang="en-US" sz="2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7" name="テキスト ボックス 10">
            <a:extLst>
              <a:ext uri="{FF2B5EF4-FFF2-40B4-BE49-F238E27FC236}">
                <a16:creationId xmlns:a16="http://schemas.microsoft.com/office/drawing/2014/main" id="{63B04C8E-67C0-44BA-BF0A-037E75358960}"/>
              </a:ext>
            </a:extLst>
          </p:cNvPr>
          <p:cNvSpPr txBox="1"/>
          <p:nvPr/>
        </p:nvSpPr>
        <p:spPr>
          <a:xfrm>
            <a:off x="8829372" y="5095278"/>
            <a:ext cx="24110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ja-JP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Image &amp; Audio </a:t>
            </a:r>
            <a:endParaRPr kumimoji="1" lang="ja-JP" altLang="en-US" sz="2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FAFD762-CD92-BF45-B0D1-C84A62B218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2523" y="2203878"/>
            <a:ext cx="2491319" cy="2296967"/>
          </a:xfrm>
          <a:prstGeom prst="ellipse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1D435CB4-300E-6F46-9B69-F148C7AD3F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0715" y="2199872"/>
            <a:ext cx="2943409" cy="2424296"/>
          </a:xfrm>
          <a:prstGeom prst="rect">
            <a:avLst/>
          </a:prstGeom>
        </p:spPr>
      </p:pic>
      <p:grpSp>
        <p:nvGrpSpPr>
          <p:cNvPr id="18" name="그룹 17">
            <a:extLst>
              <a:ext uri="{FF2B5EF4-FFF2-40B4-BE49-F238E27FC236}">
                <a16:creationId xmlns:a16="http://schemas.microsoft.com/office/drawing/2014/main" id="{C384FF40-7D03-4543-9382-AD90DC3803D6}"/>
              </a:ext>
            </a:extLst>
          </p:cNvPr>
          <p:cNvGrpSpPr/>
          <p:nvPr/>
        </p:nvGrpSpPr>
        <p:grpSpPr>
          <a:xfrm>
            <a:off x="8510890" y="2271871"/>
            <a:ext cx="3048000" cy="2280297"/>
            <a:chOff x="5044660" y="3231357"/>
            <a:chExt cx="6332566" cy="3057193"/>
          </a:xfrm>
        </p:grpSpPr>
        <p:pic>
          <p:nvPicPr>
            <p:cNvPr id="8" name="그림 7" descr="물, 나무, 실외, 식물이(가) 표시된 사진&#10;&#10;자동 생성된 설명">
              <a:extLst>
                <a:ext uri="{FF2B5EF4-FFF2-40B4-BE49-F238E27FC236}">
                  <a16:creationId xmlns:a16="http://schemas.microsoft.com/office/drawing/2014/main" id="{4F482386-DCA6-6D45-BEB9-676CE86C0A0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44660" y="3287876"/>
              <a:ext cx="6332566" cy="2909877"/>
            </a:xfrm>
            <a:prstGeom prst="chord">
              <a:avLst>
                <a:gd name="adj1" fmla="val 5416136"/>
                <a:gd name="adj2" fmla="val 16162873"/>
              </a:avLst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6F0E5F98-76BF-0849-B189-26FD1DB0578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6601648" y="3231357"/>
              <a:ext cx="4352846" cy="3057193"/>
            </a:xfrm>
            <a:prstGeom prst="chord">
              <a:avLst>
                <a:gd name="adj1" fmla="val 4486206"/>
                <a:gd name="adj2" fmla="val 17174900"/>
              </a:avLst>
            </a:prstGeom>
          </p:spPr>
        </p:pic>
      </p:grpSp>
    </p:spTree>
    <p:extLst>
      <p:ext uri="{BB962C8B-B14F-4D97-AF65-F5344CB8AC3E}">
        <p14:creationId xmlns:p14="http://schemas.microsoft.com/office/powerpoint/2010/main" val="1640163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74182" y="198782"/>
            <a:ext cx="39805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어디에 쓸까요</a:t>
            </a:r>
            <a:r>
              <a:rPr lang="en-US" altLang="ko-KR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?</a:t>
            </a:r>
            <a:endParaRPr lang="ja-JP" altLang="en-US" sz="36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32523" y="198782"/>
            <a:ext cx="11416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3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66F8BB50-E128-481B-A16F-7172051C5D58}"/>
              </a:ext>
            </a:extLst>
          </p:cNvPr>
          <p:cNvSpPr/>
          <p:nvPr/>
        </p:nvSpPr>
        <p:spPr>
          <a:xfrm>
            <a:off x="1274182" y="1838633"/>
            <a:ext cx="3048000" cy="304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274B4049-12A0-4E6C-9EDC-EE9081F2F21C}"/>
              </a:ext>
            </a:extLst>
          </p:cNvPr>
          <p:cNvSpPr/>
          <p:nvPr/>
        </p:nvSpPr>
        <p:spPr>
          <a:xfrm>
            <a:off x="7393664" y="1838631"/>
            <a:ext cx="3048000" cy="304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5" name="テキスト ボックス 8">
            <a:extLst>
              <a:ext uri="{FF2B5EF4-FFF2-40B4-BE49-F238E27FC236}">
                <a16:creationId xmlns:a16="http://schemas.microsoft.com/office/drawing/2014/main" id="{88907138-8988-4B95-A70A-484F49158257}"/>
              </a:ext>
            </a:extLst>
          </p:cNvPr>
          <p:cNvSpPr txBox="1"/>
          <p:nvPr/>
        </p:nvSpPr>
        <p:spPr>
          <a:xfrm>
            <a:off x="1347305" y="5095278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문제 풀이 시간 예측</a:t>
            </a:r>
            <a:endParaRPr kumimoji="1" lang="ja-JP" altLang="en-US" sz="2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6" name="テキスト ボックス 9">
            <a:extLst>
              <a:ext uri="{FF2B5EF4-FFF2-40B4-BE49-F238E27FC236}">
                <a16:creationId xmlns:a16="http://schemas.microsoft.com/office/drawing/2014/main" id="{657912A2-233D-447F-989C-D3FE57CEC881}"/>
              </a:ext>
            </a:extLst>
          </p:cNvPr>
          <p:cNvSpPr txBox="1"/>
          <p:nvPr/>
        </p:nvSpPr>
        <p:spPr>
          <a:xfrm>
            <a:off x="7817043" y="5095278"/>
            <a:ext cx="22012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성적 점수 예측</a:t>
            </a:r>
            <a:endParaRPr kumimoji="1" lang="ja-JP" altLang="en-US" sz="2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2052" name="Picture 4" descr="함께 성장하는 행복한 미래">
            <a:extLst>
              <a:ext uri="{FF2B5EF4-FFF2-40B4-BE49-F238E27FC236}">
                <a16:creationId xmlns:a16="http://schemas.microsoft.com/office/drawing/2014/main" id="{4FE7E16F-14B6-46F0-8B6B-D314B69665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15" t="2466" r="20978" b="12779"/>
          <a:stretch/>
        </p:blipFill>
        <p:spPr bwMode="auto">
          <a:xfrm>
            <a:off x="7729862" y="2166318"/>
            <a:ext cx="2375603" cy="2334527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그림 13" descr="텍스트, 명함, 벡터그래픽이(가) 표시된 사진&#10;&#10;자동 생성된 설명">
            <a:extLst>
              <a:ext uri="{FF2B5EF4-FFF2-40B4-BE49-F238E27FC236}">
                <a16:creationId xmlns:a16="http://schemas.microsoft.com/office/drawing/2014/main" id="{570F9ED6-699A-F04C-A13E-FFD654A1C7E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69" b="18391"/>
          <a:stretch/>
        </p:blipFill>
        <p:spPr>
          <a:xfrm>
            <a:off x="1750336" y="2231364"/>
            <a:ext cx="2124109" cy="2262529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526023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74182" y="198782"/>
            <a:ext cx="39805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어디에 쓸까요</a:t>
            </a:r>
            <a:r>
              <a:rPr lang="en-US" altLang="ko-KR" sz="3600" b="1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?</a:t>
            </a:r>
            <a:endParaRPr lang="ja-JP" altLang="en-US" sz="36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32523" y="198782"/>
            <a:ext cx="11416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3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66F8BB50-E128-481B-A16F-7172051C5D58}"/>
              </a:ext>
            </a:extLst>
          </p:cNvPr>
          <p:cNvSpPr/>
          <p:nvPr/>
        </p:nvSpPr>
        <p:spPr>
          <a:xfrm>
            <a:off x="1274182" y="1838633"/>
            <a:ext cx="3048000" cy="304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274B4049-12A0-4E6C-9EDC-EE9081F2F21C}"/>
              </a:ext>
            </a:extLst>
          </p:cNvPr>
          <p:cNvSpPr/>
          <p:nvPr/>
        </p:nvSpPr>
        <p:spPr>
          <a:xfrm>
            <a:off x="4878420" y="1838631"/>
            <a:ext cx="3048000" cy="304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BD4AACCB-2450-4314-B413-788A2F2E3C57}"/>
              </a:ext>
            </a:extLst>
          </p:cNvPr>
          <p:cNvSpPr/>
          <p:nvPr/>
        </p:nvSpPr>
        <p:spPr>
          <a:xfrm>
            <a:off x="8482657" y="1838629"/>
            <a:ext cx="3048000" cy="304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5" name="テキスト ボックス 8">
            <a:extLst>
              <a:ext uri="{FF2B5EF4-FFF2-40B4-BE49-F238E27FC236}">
                <a16:creationId xmlns:a16="http://schemas.microsoft.com/office/drawing/2014/main" id="{88907138-8988-4B95-A70A-484F49158257}"/>
              </a:ext>
            </a:extLst>
          </p:cNvPr>
          <p:cNvSpPr txBox="1"/>
          <p:nvPr/>
        </p:nvSpPr>
        <p:spPr>
          <a:xfrm>
            <a:off x="2228155" y="5095278"/>
            <a:ext cx="11400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ja-JP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Online</a:t>
            </a:r>
            <a:endParaRPr kumimoji="1" lang="ja-JP" altLang="en-US" sz="2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6" name="テキスト ボックス 9">
            <a:extLst>
              <a:ext uri="{FF2B5EF4-FFF2-40B4-BE49-F238E27FC236}">
                <a16:creationId xmlns:a16="http://schemas.microsoft.com/office/drawing/2014/main" id="{657912A2-233D-447F-989C-D3FE57CEC881}"/>
              </a:ext>
            </a:extLst>
          </p:cNvPr>
          <p:cNvSpPr txBox="1"/>
          <p:nvPr/>
        </p:nvSpPr>
        <p:spPr>
          <a:xfrm>
            <a:off x="5823577" y="5095278"/>
            <a:ext cx="11576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Offline</a:t>
            </a:r>
            <a:endParaRPr kumimoji="1" lang="ja-JP" altLang="en-US" sz="2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7" name="テキスト ボックス 10">
            <a:extLst>
              <a:ext uri="{FF2B5EF4-FFF2-40B4-BE49-F238E27FC236}">
                <a16:creationId xmlns:a16="http://schemas.microsoft.com/office/drawing/2014/main" id="{63B04C8E-67C0-44BA-BF0A-037E75358960}"/>
              </a:ext>
            </a:extLst>
          </p:cNvPr>
          <p:cNvSpPr txBox="1"/>
          <p:nvPr/>
        </p:nvSpPr>
        <p:spPr>
          <a:xfrm>
            <a:off x="9634782" y="5095278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문제</a:t>
            </a:r>
            <a:endParaRPr kumimoji="1" lang="ja-JP" altLang="en-US" sz="2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8" name="그래픽 17" descr="연필">
            <a:extLst>
              <a:ext uri="{FF2B5EF4-FFF2-40B4-BE49-F238E27FC236}">
                <a16:creationId xmlns:a16="http://schemas.microsoft.com/office/drawing/2014/main" id="{99004902-25D3-764F-B73D-DC9A85F659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21200" y="2581409"/>
            <a:ext cx="1562440" cy="1562440"/>
          </a:xfrm>
          <a:prstGeom prst="rect">
            <a:avLst/>
          </a:prstGeom>
        </p:spPr>
      </p:pic>
      <p:pic>
        <p:nvPicPr>
          <p:cNvPr id="21" name="그래픽 20" descr="악수">
            <a:extLst>
              <a:ext uri="{FF2B5EF4-FFF2-40B4-BE49-F238E27FC236}">
                <a16:creationId xmlns:a16="http://schemas.microsoft.com/office/drawing/2014/main" id="{4B05FF84-1910-2C41-8D12-EB2D9074A16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934267" y="2430400"/>
            <a:ext cx="2144780" cy="2144780"/>
          </a:xfrm>
          <a:prstGeom prst="rect">
            <a:avLst/>
          </a:prstGeom>
        </p:spPr>
      </p:pic>
      <p:pic>
        <p:nvPicPr>
          <p:cNvPr id="22" name="그래픽 21" descr="교사">
            <a:extLst>
              <a:ext uri="{FF2B5EF4-FFF2-40B4-BE49-F238E27FC236}">
                <a16:creationId xmlns:a16="http://schemas.microsoft.com/office/drawing/2014/main" id="{D6716225-DD14-434E-A4D8-B5BD0936CE4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799583" y="2364029"/>
            <a:ext cx="1997200" cy="199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530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양쪽 대괄호 2">
            <a:extLst>
              <a:ext uri="{FF2B5EF4-FFF2-40B4-BE49-F238E27FC236}">
                <a16:creationId xmlns:a16="http://schemas.microsoft.com/office/drawing/2014/main" id="{577B7444-1BD9-4455-AA32-98B617AA2EA2}"/>
              </a:ext>
            </a:extLst>
          </p:cNvPr>
          <p:cNvSpPr/>
          <p:nvPr/>
        </p:nvSpPr>
        <p:spPr>
          <a:xfrm>
            <a:off x="252550" y="522514"/>
            <a:ext cx="11599816" cy="5547360"/>
          </a:xfrm>
          <a:prstGeom prst="bracketPair">
            <a:avLst/>
          </a:prstGeom>
          <a:ln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9B27619-5ADB-5545-B7CB-350FED3882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1120" y="1299222"/>
            <a:ext cx="6911246" cy="425014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01E99422-D490-164A-944A-606C5469C8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634" y="1299222"/>
            <a:ext cx="4514402" cy="425955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8300399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8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실내, 사람이(가) 표시된 사진&#10;&#10;자동 생성된 설명">
            <a:extLst>
              <a:ext uri="{FF2B5EF4-FFF2-40B4-BE49-F238E27FC236}">
                <a16:creationId xmlns:a16="http://schemas.microsoft.com/office/drawing/2014/main" id="{4D077A45-DF2B-4618-9394-A141B13B142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2029" y="1210058"/>
            <a:ext cx="5647941" cy="564794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3D82F33-5629-4A89-96F7-5348A5E7BF64}"/>
              </a:ext>
            </a:extLst>
          </p:cNvPr>
          <p:cNvSpPr txBox="1"/>
          <p:nvPr/>
        </p:nvSpPr>
        <p:spPr>
          <a:xfrm>
            <a:off x="3877059" y="499731"/>
            <a:ext cx="443788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Thank You</a:t>
            </a:r>
            <a:endParaRPr lang="ko-KR" altLang="en-US" sz="6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32774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A10833B-B15E-4EAE-9386-1ABCD7769830}"/>
              </a:ext>
            </a:extLst>
          </p:cNvPr>
          <p:cNvSpPr txBox="1"/>
          <p:nvPr/>
        </p:nvSpPr>
        <p:spPr>
          <a:xfrm>
            <a:off x="2805424" y="2921168"/>
            <a:ext cx="658116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accent4">
                    <a:lumMod val="50000"/>
                  </a:schemeClr>
                </a:solidFill>
              </a:rPr>
              <a:t>FEED BACK TIME</a:t>
            </a:r>
            <a:endParaRPr lang="ko-KR" altLang="en-US" sz="60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3" name="양쪽 대괄호 2">
            <a:extLst>
              <a:ext uri="{FF2B5EF4-FFF2-40B4-BE49-F238E27FC236}">
                <a16:creationId xmlns:a16="http://schemas.microsoft.com/office/drawing/2014/main" id="{577B7444-1BD9-4455-AA32-98B617AA2EA2}"/>
              </a:ext>
            </a:extLst>
          </p:cNvPr>
          <p:cNvSpPr/>
          <p:nvPr/>
        </p:nvSpPr>
        <p:spPr>
          <a:xfrm>
            <a:off x="1539949" y="2291316"/>
            <a:ext cx="9112102" cy="2275367"/>
          </a:xfrm>
          <a:prstGeom prst="bracketPair">
            <a:avLst/>
          </a:prstGeom>
          <a:ln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58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A10833B-B15E-4EAE-9386-1ABCD7769830}"/>
              </a:ext>
            </a:extLst>
          </p:cNvPr>
          <p:cNvSpPr txBox="1"/>
          <p:nvPr/>
        </p:nvSpPr>
        <p:spPr>
          <a:xfrm>
            <a:off x="4570583" y="2921168"/>
            <a:ext cx="305083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accent4">
                    <a:lumMod val="50000"/>
                  </a:schemeClr>
                </a:solidFill>
              </a:rPr>
              <a:t>Purpose</a:t>
            </a:r>
            <a:endParaRPr lang="ko-KR" altLang="en-US" sz="60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3" name="양쪽 대괄호 2">
            <a:extLst>
              <a:ext uri="{FF2B5EF4-FFF2-40B4-BE49-F238E27FC236}">
                <a16:creationId xmlns:a16="http://schemas.microsoft.com/office/drawing/2014/main" id="{577B7444-1BD9-4455-AA32-98B617AA2EA2}"/>
              </a:ext>
            </a:extLst>
          </p:cNvPr>
          <p:cNvSpPr/>
          <p:nvPr/>
        </p:nvSpPr>
        <p:spPr>
          <a:xfrm>
            <a:off x="1539949" y="2291316"/>
            <a:ext cx="9112102" cy="2275367"/>
          </a:xfrm>
          <a:prstGeom prst="bracketPair">
            <a:avLst/>
          </a:prstGeom>
          <a:ln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640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D767B"/>
            </a:gs>
            <a:gs pos="30000">
              <a:srgbClr val="F8ADA8"/>
            </a:gs>
            <a:gs pos="78000">
              <a:srgbClr val="D8C9C6"/>
            </a:gs>
            <a:gs pos="100000">
              <a:srgbClr val="AFD7D9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/>
          <p:cNvSpPr/>
          <p:nvPr/>
        </p:nvSpPr>
        <p:spPr>
          <a:xfrm>
            <a:off x="3740888" y="2910508"/>
            <a:ext cx="4710223" cy="1036983"/>
          </a:xfrm>
          <a:prstGeom prst="rect">
            <a:avLst/>
          </a:prstGeom>
          <a:noFill/>
          <a:ln w="165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86942A6-6B66-4A6F-A44A-5A6FFAB9CDB9}"/>
              </a:ext>
            </a:extLst>
          </p:cNvPr>
          <p:cNvSpPr txBox="1"/>
          <p:nvPr/>
        </p:nvSpPr>
        <p:spPr>
          <a:xfrm>
            <a:off x="5077130" y="3044279"/>
            <a:ext cx="219162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dirty="0">
                <a:solidFill>
                  <a:schemeClr val="bg1"/>
                </a:solidFill>
              </a:rPr>
              <a:t>#</a:t>
            </a:r>
            <a:r>
              <a:rPr lang="ko-KR" altLang="en-US" sz="4400" b="1" dirty="0">
                <a:solidFill>
                  <a:schemeClr val="bg1"/>
                </a:solidFill>
              </a:rPr>
              <a:t>누구나</a:t>
            </a:r>
          </a:p>
        </p:txBody>
      </p:sp>
    </p:spTree>
    <p:extLst>
      <p:ext uri="{BB962C8B-B14F-4D97-AF65-F5344CB8AC3E}">
        <p14:creationId xmlns:p14="http://schemas.microsoft.com/office/powerpoint/2010/main" val="11433517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D767B"/>
            </a:gs>
            <a:gs pos="30000">
              <a:srgbClr val="F8ADA8"/>
            </a:gs>
            <a:gs pos="78000">
              <a:srgbClr val="D8C9C6"/>
            </a:gs>
            <a:gs pos="100000">
              <a:srgbClr val="AFD7D9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/>
          <p:cNvSpPr/>
          <p:nvPr/>
        </p:nvSpPr>
        <p:spPr>
          <a:xfrm>
            <a:off x="3740888" y="2910508"/>
            <a:ext cx="4710223" cy="1036983"/>
          </a:xfrm>
          <a:prstGeom prst="rect">
            <a:avLst/>
          </a:prstGeom>
          <a:noFill/>
          <a:ln w="165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86942A6-6B66-4A6F-A44A-5A6FFAB9CDB9}"/>
              </a:ext>
            </a:extLst>
          </p:cNvPr>
          <p:cNvSpPr txBox="1"/>
          <p:nvPr/>
        </p:nvSpPr>
        <p:spPr>
          <a:xfrm>
            <a:off x="5077130" y="3044279"/>
            <a:ext cx="219162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dirty="0">
                <a:solidFill>
                  <a:schemeClr val="bg1"/>
                </a:solidFill>
              </a:rPr>
              <a:t>#</a:t>
            </a:r>
            <a:r>
              <a:rPr lang="ko-KR" altLang="en-US" sz="4400" b="1" dirty="0">
                <a:solidFill>
                  <a:schemeClr val="bg1"/>
                </a:solidFill>
              </a:rPr>
              <a:t>누구나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6D5E46A-26B2-46D4-8010-5290BB6582F1}"/>
              </a:ext>
            </a:extLst>
          </p:cNvPr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tx2">
              <a:lumMod val="50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8BE4B9-57EF-442E-8777-8814AC1800C3}"/>
              </a:ext>
            </a:extLst>
          </p:cNvPr>
          <p:cNvSpPr txBox="1"/>
          <p:nvPr/>
        </p:nvSpPr>
        <p:spPr>
          <a:xfrm>
            <a:off x="698643" y="699729"/>
            <a:ext cx="240963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dirty="0">
                <a:solidFill>
                  <a:schemeClr val="bg1"/>
                </a:solidFill>
              </a:rPr>
              <a:t>python?</a:t>
            </a:r>
            <a:endParaRPr lang="ko-KR" altLang="en-US" sz="4400" b="1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E2D470A-9AF8-45B8-93AD-202194AF24AB}"/>
              </a:ext>
            </a:extLst>
          </p:cNvPr>
          <p:cNvSpPr txBox="1"/>
          <p:nvPr/>
        </p:nvSpPr>
        <p:spPr>
          <a:xfrm>
            <a:off x="5334543" y="1194791"/>
            <a:ext cx="263084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dirty="0" err="1">
                <a:solidFill>
                  <a:schemeClr val="bg1"/>
                </a:solidFill>
              </a:rPr>
              <a:t>Pytorch</a:t>
            </a:r>
            <a:r>
              <a:rPr lang="en-US" altLang="ko-KR" sz="4400" b="1" dirty="0">
                <a:solidFill>
                  <a:schemeClr val="bg1"/>
                </a:solidFill>
              </a:rPr>
              <a:t>?</a:t>
            </a:r>
            <a:endParaRPr lang="ko-KR" altLang="en-US" sz="4400" b="1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12029A-44F5-44B6-A5EF-4B5A0B31BCF9}"/>
              </a:ext>
            </a:extLst>
          </p:cNvPr>
          <p:cNvSpPr txBox="1"/>
          <p:nvPr/>
        </p:nvSpPr>
        <p:spPr>
          <a:xfrm>
            <a:off x="4210689" y="4081262"/>
            <a:ext cx="481715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dirty="0">
                <a:solidFill>
                  <a:schemeClr val="bg1"/>
                </a:solidFill>
              </a:rPr>
              <a:t>starganv2? VAE?</a:t>
            </a:r>
            <a:endParaRPr lang="ko-KR" altLang="en-US" sz="4400" b="1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270807E-0E89-438B-859B-63011D381D0F}"/>
              </a:ext>
            </a:extLst>
          </p:cNvPr>
          <p:cNvSpPr txBox="1"/>
          <p:nvPr/>
        </p:nvSpPr>
        <p:spPr>
          <a:xfrm>
            <a:off x="423390" y="4678957"/>
            <a:ext cx="379142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dirty="0">
                <a:solidFill>
                  <a:schemeClr val="bg1"/>
                </a:solidFill>
              </a:rPr>
              <a:t>VIT? Resnet?</a:t>
            </a:r>
            <a:endParaRPr lang="ko-KR" altLang="en-US" sz="4400" b="1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09F41BA-58AF-43E5-A67A-FE92BDC8FBF4}"/>
              </a:ext>
            </a:extLst>
          </p:cNvPr>
          <p:cNvSpPr txBox="1"/>
          <p:nvPr/>
        </p:nvSpPr>
        <p:spPr>
          <a:xfrm>
            <a:off x="9482153" y="516057"/>
            <a:ext cx="193995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dirty="0" err="1">
                <a:solidFill>
                  <a:schemeClr val="bg1"/>
                </a:solidFill>
              </a:rPr>
              <a:t>Cuda</a:t>
            </a:r>
            <a:r>
              <a:rPr lang="en-US" altLang="ko-KR" sz="4400" b="1" dirty="0">
                <a:solidFill>
                  <a:schemeClr val="bg1"/>
                </a:solidFill>
              </a:rPr>
              <a:t>?</a:t>
            </a:r>
            <a:endParaRPr lang="ko-KR" altLang="en-US" sz="4400" b="1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38B61BB-A8E1-4014-94D8-D02CBCD62A15}"/>
              </a:ext>
            </a:extLst>
          </p:cNvPr>
          <p:cNvSpPr txBox="1"/>
          <p:nvPr/>
        </p:nvSpPr>
        <p:spPr>
          <a:xfrm>
            <a:off x="7341373" y="2141067"/>
            <a:ext cx="103105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dirty="0">
                <a:solidFill>
                  <a:schemeClr val="bg1"/>
                </a:solidFill>
              </a:rPr>
              <a:t>IT?</a:t>
            </a:r>
            <a:endParaRPr lang="ko-KR" altLang="en-US" sz="4400" b="1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44E1757-9CBB-4084-900F-D81521F179DD}"/>
              </a:ext>
            </a:extLst>
          </p:cNvPr>
          <p:cNvSpPr txBox="1"/>
          <p:nvPr/>
        </p:nvSpPr>
        <p:spPr>
          <a:xfrm>
            <a:off x="7268756" y="5360238"/>
            <a:ext cx="386823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dirty="0">
                <a:solidFill>
                  <a:schemeClr val="bg1"/>
                </a:solidFill>
              </a:rPr>
              <a:t>Wav2vec 2.0?</a:t>
            </a:r>
            <a:endParaRPr lang="ko-KR" altLang="en-US" sz="4400" b="1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A5F48DE-579C-4333-9EBC-5C2B3192E2F9}"/>
              </a:ext>
            </a:extLst>
          </p:cNvPr>
          <p:cNvSpPr txBox="1"/>
          <p:nvPr/>
        </p:nvSpPr>
        <p:spPr>
          <a:xfrm>
            <a:off x="418375" y="2868307"/>
            <a:ext cx="397897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dirty="0">
                <a:solidFill>
                  <a:schemeClr val="bg1"/>
                </a:solidFill>
              </a:rPr>
              <a:t>Environment?</a:t>
            </a:r>
            <a:endParaRPr lang="ko-KR" altLang="en-US" sz="4400" b="1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0832CE9-ABFE-7C4A-B687-AA5BD7DE398F}"/>
              </a:ext>
            </a:extLst>
          </p:cNvPr>
          <p:cNvSpPr txBox="1"/>
          <p:nvPr/>
        </p:nvSpPr>
        <p:spPr>
          <a:xfrm>
            <a:off x="7718870" y="3087343"/>
            <a:ext cx="413696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dirty="0">
                <a:solidFill>
                  <a:schemeClr val="bg1"/>
                </a:solidFill>
              </a:rPr>
              <a:t>Transformers?</a:t>
            </a:r>
            <a:endParaRPr lang="ko-KR" altLang="en-US" sz="4400" b="1" dirty="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B98EC29-B9C7-0D41-8018-457E7D091792}"/>
              </a:ext>
            </a:extLst>
          </p:cNvPr>
          <p:cNvSpPr txBox="1"/>
          <p:nvPr/>
        </p:nvSpPr>
        <p:spPr>
          <a:xfrm>
            <a:off x="2210068" y="1631491"/>
            <a:ext cx="209865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dirty="0" err="1">
                <a:solidFill>
                  <a:schemeClr val="bg1"/>
                </a:solidFill>
              </a:rPr>
              <a:t>Keras</a:t>
            </a:r>
            <a:r>
              <a:rPr lang="en-US" altLang="ko-KR" sz="4400" b="1" dirty="0">
                <a:solidFill>
                  <a:schemeClr val="bg1"/>
                </a:solidFill>
              </a:rPr>
              <a:t>?</a:t>
            </a:r>
            <a:endParaRPr lang="ko-KR" altLang="en-US" sz="4400" b="1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FE4B0D3-6D0B-CD44-9270-B679A65C782D}"/>
              </a:ext>
            </a:extLst>
          </p:cNvPr>
          <p:cNvSpPr txBox="1"/>
          <p:nvPr/>
        </p:nvSpPr>
        <p:spPr>
          <a:xfrm>
            <a:off x="3450168" y="5567074"/>
            <a:ext cx="169078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dirty="0">
                <a:solidFill>
                  <a:schemeClr val="bg1"/>
                </a:solidFill>
              </a:rPr>
              <a:t>Tree?</a:t>
            </a:r>
            <a:endParaRPr lang="ko-KR" altLang="en-US" sz="4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70765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8" grpId="1"/>
      <p:bldP spid="9" grpId="1"/>
      <p:bldP spid="10" grpId="0"/>
      <p:bldP spid="11" grpId="0"/>
      <p:bldP spid="12" grpId="1"/>
      <p:bldP spid="13" grpId="0"/>
      <p:bldP spid="15" grpId="1"/>
      <p:bldP spid="17" grpId="0"/>
      <p:bldP spid="1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D767B"/>
            </a:gs>
            <a:gs pos="30000">
              <a:srgbClr val="F8ADA8"/>
            </a:gs>
            <a:gs pos="78000">
              <a:srgbClr val="D8C9C6"/>
            </a:gs>
            <a:gs pos="100000">
              <a:srgbClr val="AFD7D9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/>
          <p:cNvSpPr/>
          <p:nvPr/>
        </p:nvSpPr>
        <p:spPr>
          <a:xfrm>
            <a:off x="3740888" y="2910508"/>
            <a:ext cx="4710223" cy="1036983"/>
          </a:xfrm>
          <a:prstGeom prst="rect">
            <a:avLst/>
          </a:prstGeom>
          <a:noFill/>
          <a:ln w="165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86942A6-6B66-4A6F-A44A-5A6FFAB9CDB9}"/>
              </a:ext>
            </a:extLst>
          </p:cNvPr>
          <p:cNvSpPr txBox="1"/>
          <p:nvPr/>
        </p:nvSpPr>
        <p:spPr>
          <a:xfrm>
            <a:off x="4795776" y="3044278"/>
            <a:ext cx="275588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dirty="0">
                <a:solidFill>
                  <a:schemeClr val="bg1"/>
                </a:solidFill>
              </a:rPr>
              <a:t>#</a:t>
            </a:r>
            <a:r>
              <a:rPr lang="ko-KR" altLang="en-US" sz="4400" b="1" dirty="0">
                <a:solidFill>
                  <a:schemeClr val="bg1"/>
                </a:solidFill>
              </a:rPr>
              <a:t>용이하게</a:t>
            </a:r>
          </a:p>
        </p:txBody>
      </p:sp>
    </p:spTree>
    <p:extLst>
      <p:ext uri="{BB962C8B-B14F-4D97-AF65-F5344CB8AC3E}">
        <p14:creationId xmlns:p14="http://schemas.microsoft.com/office/powerpoint/2010/main" val="20150902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D767B"/>
            </a:gs>
            <a:gs pos="30000">
              <a:srgbClr val="F8ADA8"/>
            </a:gs>
            <a:gs pos="78000">
              <a:srgbClr val="D8C9C6"/>
            </a:gs>
            <a:gs pos="100000">
              <a:srgbClr val="AFD7D9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/>
          <p:cNvSpPr/>
          <p:nvPr/>
        </p:nvSpPr>
        <p:spPr>
          <a:xfrm>
            <a:off x="3740888" y="2910508"/>
            <a:ext cx="4710223" cy="1036983"/>
          </a:xfrm>
          <a:prstGeom prst="rect">
            <a:avLst/>
          </a:prstGeom>
          <a:noFill/>
          <a:ln w="165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86942A6-6B66-4A6F-A44A-5A6FFAB9CDB9}"/>
              </a:ext>
            </a:extLst>
          </p:cNvPr>
          <p:cNvSpPr txBox="1"/>
          <p:nvPr/>
        </p:nvSpPr>
        <p:spPr>
          <a:xfrm>
            <a:off x="4795776" y="3044278"/>
            <a:ext cx="275588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dirty="0">
                <a:solidFill>
                  <a:schemeClr val="bg1"/>
                </a:solidFill>
              </a:rPr>
              <a:t>#</a:t>
            </a:r>
            <a:r>
              <a:rPr lang="ko-KR" altLang="en-US" sz="4400" b="1" dirty="0">
                <a:solidFill>
                  <a:schemeClr val="bg1"/>
                </a:solidFill>
              </a:rPr>
              <a:t>용이하게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F69ED60-6564-4F06-8E1C-38A18261F8D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50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844EDA79-A48B-4D28-80B1-FEBD01D4C9EB}"/>
              </a:ext>
            </a:extLst>
          </p:cNvPr>
          <p:cNvGrpSpPr/>
          <p:nvPr/>
        </p:nvGrpSpPr>
        <p:grpSpPr>
          <a:xfrm>
            <a:off x="563259" y="2379155"/>
            <a:ext cx="10843835" cy="2275750"/>
            <a:chOff x="433950" y="2323736"/>
            <a:chExt cx="10843835" cy="2275750"/>
          </a:xfrm>
        </p:grpSpPr>
        <p:pic>
          <p:nvPicPr>
            <p:cNvPr id="11" name="Picture 2" descr="13 Common Mistakes Amateur Data Scientists Make and How to Avoid Them?">
              <a:extLst>
                <a:ext uri="{FF2B5EF4-FFF2-40B4-BE49-F238E27FC236}">
                  <a16:creationId xmlns:a16="http://schemas.microsoft.com/office/drawing/2014/main" id="{57AD8AFE-42CC-4D66-A582-812E230DCD5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3950" y="2323736"/>
              <a:ext cx="2933295" cy="2210523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Visualizing your model using TensorBoard | by Yufeng G | Towards Data  Science">
              <a:extLst>
                <a:ext uri="{FF2B5EF4-FFF2-40B4-BE49-F238E27FC236}">
                  <a16:creationId xmlns:a16="http://schemas.microsoft.com/office/drawing/2014/main" id="{0044DB24-426A-401D-9E3E-57C990A4D9C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892" t="31424" r="705" b="4746"/>
            <a:stretch/>
          </p:blipFill>
          <p:spPr bwMode="auto">
            <a:xfrm>
              <a:off x="4071462" y="2436285"/>
              <a:ext cx="3456314" cy="2163201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BBC663A-1991-4464-BA86-BE51D58F3E7F}"/>
                </a:ext>
              </a:extLst>
            </p:cNvPr>
            <p:cNvSpPr txBox="1"/>
            <p:nvPr/>
          </p:nvSpPr>
          <p:spPr>
            <a:xfrm>
              <a:off x="8654311" y="3287052"/>
              <a:ext cx="262347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>
                  <a:ln>
                    <a:solidFill>
                      <a:schemeClr val="accent1"/>
                    </a:solidFill>
                  </a:ln>
                  <a:solidFill>
                    <a:schemeClr val="bg1"/>
                  </a:solidFill>
                </a:rPr>
                <a:t>Feature extract</a:t>
              </a:r>
              <a:endParaRPr lang="ko-KR" altLang="en-US" sz="2400" b="1" dirty="0">
                <a:ln>
                  <a:solidFill>
                    <a:schemeClr val="accent1"/>
                  </a:solidFill>
                </a:ln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673510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テーマ">
  <a:themeElements>
    <a:clrScheme name="Coral_2019">
      <a:dk1>
        <a:sysClr val="windowText" lastClr="000000"/>
      </a:dk1>
      <a:lt1>
        <a:sysClr val="window" lastClr="FFFFFF"/>
      </a:lt1>
      <a:dk2>
        <a:srgbClr val="D0CECE"/>
      </a:dk2>
      <a:lt2>
        <a:srgbClr val="FFFFFF"/>
      </a:lt2>
      <a:accent1>
        <a:srgbClr val="F86F6C"/>
      </a:accent1>
      <a:accent2>
        <a:srgbClr val="E9D3C6"/>
      </a:accent2>
      <a:accent3>
        <a:srgbClr val="EAA65F"/>
      </a:accent3>
      <a:accent4>
        <a:srgbClr val="BBAB94"/>
      </a:accent4>
      <a:accent5>
        <a:srgbClr val="BEDAE5"/>
      </a:accent5>
      <a:accent6>
        <a:srgbClr val="688084"/>
      </a:accent6>
      <a:hlink>
        <a:srgbClr val="44546A"/>
      </a:hlink>
      <a:folHlink>
        <a:srgbClr val="44546A"/>
      </a:folHlink>
    </a:clrScheme>
    <a:fontScheme name="free">
      <a:majorFont>
        <a:latin typeface="Arial"/>
        <a:ea typeface="나눔스퀘어라운드 Regular"/>
        <a:cs typeface=""/>
      </a:majorFont>
      <a:minorFont>
        <a:latin typeface="Arial"/>
        <a:ea typeface="나눔스퀘어라운드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3157</TotalTime>
  <Words>2060</Words>
  <Application>Microsoft Macintosh PowerPoint</Application>
  <PresentationFormat>와이드스크린</PresentationFormat>
  <Paragraphs>470</Paragraphs>
  <Slides>41</Slides>
  <Notes>29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41</vt:i4>
      </vt:variant>
    </vt:vector>
  </HeadingPairs>
  <TitlesOfParts>
    <vt:vector size="45" baseType="lpstr">
      <vt:lpstr>맑은 고딕</vt:lpstr>
      <vt:lpstr>NotoSansKR</vt:lpstr>
      <vt:lpstr>Arial</vt:lpstr>
      <vt:lpstr>Office テーマ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Saebyeol Yu</dc:creator>
  <cp:lastModifiedBy>고혁훈</cp:lastModifiedBy>
  <cp:revision>82</cp:revision>
  <dcterms:created xsi:type="dcterms:W3CDTF">2018-12-07T00:32:38Z</dcterms:created>
  <dcterms:modified xsi:type="dcterms:W3CDTF">2021-07-20T09:05:29Z</dcterms:modified>
</cp:coreProperties>
</file>

<file path=docProps/thumbnail.jpeg>
</file>